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95" r:id="rId2"/>
  </p:sldMasterIdLst>
  <p:notesMasterIdLst>
    <p:notesMasterId r:id="rId81"/>
  </p:notesMasterIdLst>
  <p:handoutMasterIdLst>
    <p:handoutMasterId r:id="rId82"/>
  </p:handoutMasterIdLst>
  <p:sldIdLst>
    <p:sldId id="267" r:id="rId3"/>
    <p:sldId id="361" r:id="rId4"/>
    <p:sldId id="278" r:id="rId5"/>
    <p:sldId id="293" r:id="rId6"/>
    <p:sldId id="292" r:id="rId7"/>
    <p:sldId id="294" r:id="rId8"/>
    <p:sldId id="295" r:id="rId9"/>
    <p:sldId id="279" r:id="rId10"/>
    <p:sldId id="282" r:id="rId11"/>
    <p:sldId id="298" r:id="rId12"/>
    <p:sldId id="299" r:id="rId13"/>
    <p:sldId id="300" r:id="rId14"/>
    <p:sldId id="301" r:id="rId15"/>
    <p:sldId id="302" r:id="rId16"/>
    <p:sldId id="303" r:id="rId17"/>
    <p:sldId id="283" r:id="rId18"/>
    <p:sldId id="304" r:id="rId19"/>
    <p:sldId id="305" r:id="rId20"/>
    <p:sldId id="306" r:id="rId21"/>
    <p:sldId id="307" r:id="rId22"/>
    <p:sldId id="308" r:id="rId23"/>
    <p:sldId id="309" r:id="rId24"/>
    <p:sldId id="310" r:id="rId25"/>
    <p:sldId id="311" r:id="rId26"/>
    <p:sldId id="312" r:id="rId27"/>
    <p:sldId id="313" r:id="rId28"/>
    <p:sldId id="314" r:id="rId29"/>
    <p:sldId id="315" r:id="rId30"/>
    <p:sldId id="316" r:id="rId31"/>
    <p:sldId id="284" r:id="rId32"/>
    <p:sldId id="291" r:id="rId33"/>
    <p:sldId id="317" r:id="rId34"/>
    <p:sldId id="318" r:id="rId35"/>
    <p:sldId id="320" r:id="rId36"/>
    <p:sldId id="287" r:id="rId37"/>
    <p:sldId id="321" r:id="rId38"/>
    <p:sldId id="288" r:id="rId39"/>
    <p:sldId id="322" r:id="rId40"/>
    <p:sldId id="323" r:id="rId41"/>
    <p:sldId id="324" r:id="rId42"/>
    <p:sldId id="325" r:id="rId43"/>
    <p:sldId id="326" r:id="rId44"/>
    <p:sldId id="327" r:id="rId45"/>
    <p:sldId id="328" r:id="rId46"/>
    <p:sldId id="329" r:id="rId47"/>
    <p:sldId id="330" r:id="rId48"/>
    <p:sldId id="331" r:id="rId49"/>
    <p:sldId id="289" r:id="rId50"/>
    <p:sldId id="296" r:id="rId51"/>
    <p:sldId id="297" r:id="rId52"/>
    <p:sldId id="357" r:id="rId53"/>
    <p:sldId id="360" r:id="rId54"/>
    <p:sldId id="359" r:id="rId55"/>
    <p:sldId id="290" r:id="rId56"/>
    <p:sldId id="332" r:id="rId57"/>
    <p:sldId id="333" r:id="rId58"/>
    <p:sldId id="334" r:id="rId59"/>
    <p:sldId id="335" r:id="rId60"/>
    <p:sldId id="336" r:id="rId61"/>
    <p:sldId id="337" r:id="rId62"/>
    <p:sldId id="338" r:id="rId63"/>
    <p:sldId id="339" r:id="rId64"/>
    <p:sldId id="340" r:id="rId65"/>
    <p:sldId id="341" r:id="rId66"/>
    <p:sldId id="342"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Lst>
  <p:sldSz cx="12188825"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56" userDrawn="1">
          <p15:clr>
            <a:srgbClr val="A4A3A4"/>
          </p15:clr>
        </p15:guide>
        <p15:guide id="3" orient="horz" pos="274">
          <p15:clr>
            <a:srgbClr val="A4A3A4"/>
          </p15:clr>
        </p15:guide>
        <p15:guide id="4" orient="horz" pos="3840">
          <p15:clr>
            <a:srgbClr val="A4A3A4"/>
          </p15:clr>
        </p15:guide>
        <p15:guide id="5" pos="3839">
          <p15:clr>
            <a:srgbClr val="A4A3A4"/>
          </p15:clr>
        </p15:guide>
        <p15:guide id="6" pos="6911">
          <p15:clr>
            <a:srgbClr val="A4A3A4"/>
          </p15:clr>
        </p15:guide>
        <p15:guide id="7" pos="767">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8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p:cViewPr>
        <p:scale>
          <a:sx n="100" d="100"/>
          <a:sy n="100" d="100"/>
        </p:scale>
        <p:origin x="936" y="450"/>
      </p:cViewPr>
      <p:guideLst>
        <p:guide orient="horz" pos="2160"/>
        <p:guide orient="horz" pos="1056"/>
        <p:guide orient="horz" pos="274"/>
        <p:guide orient="horz" pos="3840"/>
        <p:guide pos="3839"/>
        <p:guide pos="6911"/>
        <p:guide pos="767"/>
      </p:guideLst>
    </p:cSldViewPr>
  </p:slideViewPr>
  <p:notesTextViewPr>
    <p:cViewPr>
      <p:scale>
        <a:sx n="100" d="100"/>
        <a:sy n="100" d="100"/>
      </p:scale>
      <p:origin x="0" y="0"/>
    </p:cViewPr>
  </p:notesTextViewPr>
  <p:notesViewPr>
    <p:cSldViewPr showGuides="1">
      <p:cViewPr varScale="1">
        <p:scale>
          <a:sx n="83" d="100"/>
          <a:sy n="83" d="100"/>
        </p:scale>
        <p:origin x="3108" y="72"/>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1.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30E6E22E-288A-414B-A8DE-E4DBD03D5FC0}" type="datetimeFigureOut">
              <a:rPr lang="en-US"/>
              <a:t>4/24/2016</a:t>
            </a:fld>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01114579-D02A-4B51-B5DF-8EC449F77AC7}" type="slidenum">
              <a:rPr/>
              <a:t>‹#›</a:t>
            </a:fld>
            <a:endParaRPr/>
          </a:p>
        </p:txBody>
      </p:sp>
    </p:spTree>
    <p:extLst>
      <p:ext uri="{BB962C8B-B14F-4D97-AF65-F5344CB8AC3E}">
        <p14:creationId xmlns:p14="http://schemas.microsoft.com/office/powerpoint/2010/main" val="276812638"/>
      </p:ext>
    </p:extLst>
  </p:cSld>
  <p:clrMap bg1="lt1" tx1="dk1" bg2="lt2" tx2="dk2" accent1="accent1" accent2="accent2" accent3="accent3" accent4="accent4" accent5="accent5" accent6="accent6" hlink="hlink" folHlink="folHlink"/>
  <p:hf ftr="0" dt="0"/>
</p:handoutMaster>
</file>

<file path=ppt/media/hdphoto1.wdp>
</file>

<file path=ppt/media/image1.jpeg>
</file>

<file path=ppt/media/image10.jpg>
</file>

<file path=ppt/media/image11.jpg>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3.jpg>
</file>

<file path=ppt/media/image4.jp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vl1pPr>
          </a:lstStyle>
          <a:p>
            <a:fld id="{39A9AE7E-E0F9-4C51-AD9A-F4C3A6E23BBF}" type="datetimeFigureOut">
              <a:rPr lang="en-US"/>
              <a:t>4/24/2016</a:t>
            </a:fld>
            <a:endParaRPr/>
          </a:p>
        </p:txBody>
      </p:sp>
      <p:sp>
        <p:nvSpPr>
          <p:cNvPr id="4" name="Slide Image Placeholder 3"/>
          <p:cNvSpPr>
            <a:spLocks noGrp="1" noRot="1" noChangeAspect="1"/>
          </p:cNvSpPr>
          <p:nvPr>
            <p:ph type="sldImg" idx="2"/>
          </p:nvPr>
        </p:nvSpPr>
        <p:spPr>
          <a:xfrm>
            <a:off x="396875" y="692150"/>
            <a:ext cx="6156325" cy="3463925"/>
          </a:xfrm>
          <a:prstGeom prst="rect">
            <a:avLst/>
          </a:prstGeom>
          <a:noFill/>
          <a:ln w="12700">
            <a:solidFill>
              <a:prstClr val="black"/>
            </a:solidFill>
          </a:ln>
        </p:spPr>
        <p:txBody>
          <a:bodyPr vert="horz" lIns="92492" tIns="46246" rIns="92492" bIns="46246" rtlCol="0" anchor="ctr"/>
          <a:lstStyle/>
          <a:p>
            <a:endParaRPr/>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vl1pPr>
          </a:lstStyle>
          <a:p>
            <a:fld id="{C6074690-7256-4BB9-AC0F-97AEAE8CDEC2}" type="slidenum">
              <a:rPr/>
              <a:t>‹#›</a:t>
            </a:fld>
            <a:endParaRPr/>
          </a:p>
        </p:txBody>
      </p:sp>
    </p:spTree>
    <p:extLst>
      <p:ext uri="{BB962C8B-B14F-4D97-AF65-F5344CB8AC3E}">
        <p14:creationId xmlns:p14="http://schemas.microsoft.com/office/powerpoint/2010/main" val="427426109"/>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074690-7256-4BB9-AC0F-97AEAE8CDEC2}" type="slidenum">
              <a:rPr lang="en-US" smtClean="0"/>
              <a:t>1</a:t>
            </a:fld>
            <a:endParaRPr lang="en-US" dirty="0"/>
          </a:p>
        </p:txBody>
      </p:sp>
      <p:sp>
        <p:nvSpPr>
          <p:cNvPr id="5" name="Header Placeholder 4"/>
          <p:cNvSpPr>
            <a:spLocks noGrp="1"/>
          </p:cNvSpPr>
          <p:nvPr>
            <p:ph type="hdr" sz="quarter" idx="11"/>
          </p:nvPr>
        </p:nvSpPr>
        <p:spPr/>
        <p:txBody>
          <a:bodyPr/>
          <a:lstStyle/>
          <a:p>
            <a:endParaRPr lang="en-US" dirty="0"/>
          </a:p>
        </p:txBody>
      </p:sp>
    </p:spTree>
    <p:extLst>
      <p:ext uri="{BB962C8B-B14F-4D97-AF65-F5344CB8AC3E}">
        <p14:creationId xmlns:p14="http://schemas.microsoft.com/office/powerpoint/2010/main" val="1534032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C6074690-7256-4BB9-AC0F-97AEAE8CDEC2}" type="slidenum">
              <a:rPr lang="en-US" smtClean="0"/>
              <a:t>51</a:t>
            </a:fld>
            <a:endParaRPr lang="en-US"/>
          </a:p>
        </p:txBody>
      </p:sp>
    </p:spTree>
    <p:extLst>
      <p:ext uri="{BB962C8B-B14F-4D97-AF65-F5344CB8AC3E}">
        <p14:creationId xmlns:p14="http://schemas.microsoft.com/office/powerpoint/2010/main" val="390890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8" name="Date Placeholder 7"/>
          <p:cNvSpPr>
            <a:spLocks noGrp="1"/>
          </p:cNvSpPr>
          <p:nvPr>
            <p:ph type="dt" sz="half" idx="11"/>
          </p:nvPr>
        </p:nvSpPr>
        <p:spPr/>
        <p:txBody>
          <a:bodyPr/>
          <a:lstStyle/>
          <a:p>
            <a:fld id="{20D16523-4444-479B-B3D6-9129CA20EDE7}" type="datetime1">
              <a:rPr lang="en-US" smtClean="0"/>
              <a:t>4/24/2016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302439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E56CDC8D-193F-4DB8-8EE5-86C849E51072}" type="datetime1">
              <a:rPr lang="en-US" smtClean="0"/>
              <a:t>4/24/2016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7642992" y="1803400"/>
            <a:ext cx="3326951"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7795393" y="1925320"/>
            <a:ext cx="3054694"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10" name="Text Placeholder 9"/>
          <p:cNvSpPr>
            <a:spLocks noGrp="1"/>
          </p:cNvSpPr>
          <p:nvPr>
            <p:ph type="body" sz="quarter" idx="13"/>
          </p:nvPr>
        </p:nvSpPr>
        <p:spPr>
          <a:xfrm>
            <a:off x="1218882" y="1803400"/>
            <a:ext cx="586613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85375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11DAF07-0E6E-41FD-BE90-88BEFF47681C}" type="datetime1">
              <a:rPr lang="en-US" smtClean="0"/>
              <a:t>4/24/2016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05951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C2DBB0A-1DF8-4567-9BA2-22EF37C0C233}" type="datetime1">
              <a:rPr lang="en-US" smtClean="0"/>
              <a:t>4/24/2016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a:xfrm>
            <a:off x="1217613" y="434975"/>
            <a:ext cx="8413750" cy="5661025"/>
          </a:xfrm>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Vertical Title 1"/>
          <p:cNvSpPr>
            <a:spLocks noGrp="1"/>
          </p:cNvSpPr>
          <p:nvPr>
            <p:ph type="title" orient="vert"/>
          </p:nvPr>
        </p:nvSpPr>
        <p:spPr>
          <a:xfrm>
            <a:off x="9834563" y="434975"/>
            <a:ext cx="1168400" cy="5661025"/>
          </a:xfrm>
        </p:spPr>
        <p:txBody>
          <a:bodyPr vert="eaVert"/>
          <a:lstStyle/>
          <a:p>
            <a:r>
              <a:rPr lang="en-US" smtClean="0"/>
              <a:t>Click to edit Master title style</a:t>
            </a:r>
            <a:endParaRPr/>
          </a:p>
        </p:txBody>
      </p:sp>
    </p:spTree>
    <p:extLst>
      <p:ext uri="{BB962C8B-B14F-4D97-AF65-F5344CB8AC3E}">
        <p14:creationId xmlns:p14="http://schemas.microsoft.com/office/powerpoint/2010/main" val="153857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1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424E4F9D-D538-4A5A-9DEC-BCA38E0572C3}" type="datetime1">
              <a:rPr lang="en-US" smtClean="0"/>
              <a:t>4/24/2016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
        <p:nvSpPr>
          <p:cNvPr id="11" name="Round Diagonal Corner Rectangle 10"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Tree>
    <p:extLst>
      <p:ext uri="{BB962C8B-B14F-4D97-AF65-F5344CB8AC3E}">
        <p14:creationId xmlns:p14="http://schemas.microsoft.com/office/powerpoint/2010/main" val="292181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7005BE08-9E4A-4CCE-828E-AC8782742192}" type="datetime1">
              <a:rPr lang="en-US" smtClean="0"/>
              <a:t>4/24/2016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109878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15DC3F7-848D-46FA-BF01-0FBFFC2213F1}" type="datetime1">
              <a:rPr lang="en-US" smtClean="0"/>
              <a:t>4/24/2016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355845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E8B6CC1-9271-432D-9C9E-8AFDF1F6D553}" type="datetime1">
              <a:rPr lang="en-US" smtClean="0"/>
              <a:t>4/24/2016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grpSp>
        <p:nvGrpSpPr>
          <p:cNvPr id="13" name="Group 12"/>
          <p:cNvGrpSpPr/>
          <p:nvPr/>
        </p:nvGrpSpPr>
        <p:grpSpPr>
          <a:xfrm>
            <a:off x="3273781" y="3475736"/>
            <a:ext cx="5641265" cy="54864"/>
            <a:chOff x="2455975" y="2588441"/>
            <a:chExt cx="4232051" cy="41148"/>
          </a:xfrm>
        </p:grpSpPr>
        <p:sp>
          <p:nvSpPr>
            <p:cNvPr id="14" name="Oval 13"/>
            <p:cNvSpPr/>
            <p:nvPr/>
          </p:nvSpPr>
          <p:spPr>
            <a:xfrm>
              <a:off x="6642306"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sp>
          <p:nvSpPr>
            <p:cNvPr id="15" name="Oval 14"/>
            <p:cNvSpPr/>
            <p:nvPr/>
          </p:nvSpPr>
          <p:spPr>
            <a:xfrm>
              <a:off x="2455975"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grpSp>
          <p:nvGrpSpPr>
            <p:cNvPr id="16" name="Group 15"/>
            <p:cNvGrpSpPr/>
            <p:nvPr/>
          </p:nvGrpSpPr>
          <p:grpSpPr>
            <a:xfrm>
              <a:off x="2563229" y="2594391"/>
              <a:ext cx="4023360" cy="29249"/>
              <a:chOff x="2550323" y="3458731"/>
              <a:chExt cx="4023360" cy="38998"/>
            </a:xfrm>
          </p:grpSpPr>
          <p:cxnSp>
            <p:nvCxnSpPr>
              <p:cNvPr id="17" name="Straight Connector 16"/>
              <p:cNvCxnSpPr/>
              <p:nvPr/>
            </p:nvCxnSpPr>
            <p:spPr>
              <a:xfrm>
                <a:off x="2550323" y="3458731"/>
                <a:ext cx="4023360" cy="0"/>
              </a:xfrm>
              <a:prstGeom prst="line">
                <a:avLst/>
              </a:prstGeom>
              <a:noFill/>
              <a:ln w="12700" cap="flat" cmpd="sng" algn="ctr">
                <a:solidFill>
                  <a:schemeClr val="tx1"/>
                </a:solidFill>
                <a:prstDash val="solid"/>
              </a:ln>
              <a:effectLst/>
            </p:spPr>
          </p:cxnSp>
          <p:cxnSp>
            <p:nvCxnSpPr>
              <p:cNvPr id="18" name="Straight Connector 17"/>
              <p:cNvCxnSpPr/>
              <p:nvPr/>
            </p:nvCxnSpPr>
            <p:spPr>
              <a:xfrm>
                <a:off x="2550323" y="3497729"/>
                <a:ext cx="4023360" cy="0"/>
              </a:xfrm>
              <a:prstGeom prst="line">
                <a:avLst/>
              </a:prstGeom>
              <a:noFill/>
              <a:ln w="12700" cap="flat" cmpd="sng" algn="ctr">
                <a:solidFill>
                  <a:schemeClr val="tx1"/>
                </a:solidFill>
                <a:prstDash val="solid"/>
              </a:ln>
              <a:effectLst/>
            </p:spPr>
          </p:cxnSp>
        </p:grpSp>
      </p:grpSp>
      <p:sp>
        <p:nvSpPr>
          <p:cNvPr id="3" name="Text Placeholder 2"/>
          <p:cNvSpPr>
            <a:spLocks noGrp="1"/>
          </p:cNvSpPr>
          <p:nvPr>
            <p:ph type="body" idx="1"/>
          </p:nvPr>
        </p:nvSpPr>
        <p:spPr>
          <a:xfrm>
            <a:off x="1422030" y="3733800"/>
            <a:ext cx="9344765" cy="1219200"/>
          </a:xfrm>
        </p:spPr>
        <p:txBody>
          <a:bodyPr anchor="t"/>
          <a:lstStyle>
            <a:lvl1pPr marL="0" indent="0" algn="ctr">
              <a:spcBef>
                <a:spcPts val="0"/>
              </a:spcBef>
              <a:buNone/>
              <a:defRPr sz="2000" cap="all"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2" name="Title 1"/>
          <p:cNvSpPr>
            <a:spLocks noGrp="1"/>
          </p:cNvSpPr>
          <p:nvPr>
            <p:ph type="title"/>
          </p:nvPr>
        </p:nvSpPr>
        <p:spPr>
          <a:xfrm>
            <a:off x="1422030" y="990599"/>
            <a:ext cx="9344765" cy="2235203"/>
          </a:xfrm>
        </p:spPr>
        <p:txBody>
          <a:bodyPr anchor="b">
            <a:normAutofit/>
          </a:bodyPr>
          <a:lstStyle>
            <a:lvl1pPr algn="ctr">
              <a:lnSpc>
                <a:spcPct val="90000"/>
              </a:lnSpc>
              <a:defRPr sz="4800" b="0" cap="none" baseline="0"/>
            </a:lvl1pPr>
          </a:lstStyle>
          <a:p>
            <a:r>
              <a:rPr lang="en-US" smtClean="0"/>
              <a:t>Click to edit Master title style</a:t>
            </a:r>
            <a:endParaRPr/>
          </a:p>
        </p:txBody>
      </p:sp>
    </p:spTree>
    <p:extLst>
      <p:ext uri="{BB962C8B-B14F-4D97-AF65-F5344CB8AC3E}">
        <p14:creationId xmlns:p14="http://schemas.microsoft.com/office/powerpoint/2010/main" val="276911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195986"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baseline="0"/>
            </a:lvl8pPr>
            <a:lvl9pPr>
              <a:defRPr sz="18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D798DF9-A953-4F05-86AA-F6B397D61931}" type="datetime1">
              <a:rPr lang="en-US" smtClean="0"/>
              <a:t>4/24/2016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sz="half" idx="1"/>
          </p:nvPr>
        </p:nvSpPr>
        <p:spPr>
          <a:xfrm>
            <a:off x="1218883"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512940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5F64461F-7036-49FB-AB2D-DA98FF2B8150}" type="datetime1">
              <a:rPr lang="en-US" smtClean="0"/>
              <a:t>4/24/2016</a:t>
            </a:fld>
            <a:endParaRPr lang="en-US"/>
          </a:p>
        </p:txBody>
      </p:sp>
      <p:sp>
        <p:nvSpPr>
          <p:cNvPr id="8" name="Footer Placeholder 7"/>
          <p:cNvSpPr>
            <a:spLocks noGrp="1"/>
          </p:cNvSpPr>
          <p:nvPr>
            <p:ph type="ftr" sz="quarter" idx="11"/>
          </p:nvPr>
        </p:nvSpPr>
        <p:spPr/>
        <p:txBody>
          <a:bodyPr/>
          <a:lstStyle/>
          <a:p>
            <a:r>
              <a:rPr lang="pl-PL" smtClean="0"/>
              <a:t>CS586 by Dr Bogdan Korel @ IIT</a:t>
            </a:r>
            <a:endParaRPr lang="en-US"/>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a:p>
        </p:txBody>
      </p:sp>
      <p:sp>
        <p:nvSpPr>
          <p:cNvPr id="6" name="Content Placeholder 5"/>
          <p:cNvSpPr>
            <a:spLocks noGrp="1"/>
          </p:cNvSpPr>
          <p:nvPr>
            <p:ph sz="quarter" idx="4"/>
          </p:nvPr>
        </p:nvSpPr>
        <p:spPr>
          <a:xfrm>
            <a:off x="6195986"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00049"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18883"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Text Placeholder 2"/>
          <p:cNvSpPr>
            <a:spLocks noGrp="1"/>
          </p:cNvSpPr>
          <p:nvPr>
            <p:ph type="body" idx="1"/>
          </p:nvPr>
        </p:nvSpPr>
        <p:spPr>
          <a:xfrm>
            <a:off x="1222945"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Tree>
    <p:extLst>
      <p:ext uri="{BB962C8B-B14F-4D97-AF65-F5344CB8AC3E}">
        <p14:creationId xmlns:p14="http://schemas.microsoft.com/office/powerpoint/2010/main" val="393732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DDCF64F-E710-4651-92D2-8488B41DD0AE}" type="datetime1">
              <a:rPr lang="en-US" smtClean="0"/>
              <a:t>4/24/2016</a:t>
            </a:fld>
            <a:endParaRPr lang="en-US"/>
          </a:p>
        </p:txBody>
      </p:sp>
      <p:sp>
        <p:nvSpPr>
          <p:cNvPr id="4" name="Footer Placeholder 3"/>
          <p:cNvSpPr>
            <a:spLocks noGrp="1"/>
          </p:cNvSpPr>
          <p:nvPr>
            <p:ph type="ftr" sz="quarter" idx="11"/>
          </p:nvPr>
        </p:nvSpPr>
        <p:spPr/>
        <p:txBody>
          <a:bodyPr/>
          <a:lstStyle/>
          <a:p>
            <a:r>
              <a:rPr lang="pl-PL" smtClean="0"/>
              <a:t>CS586 by Dr Bogdan Korel @ IIT</a:t>
            </a:r>
            <a:endParaRPr lang="en-US"/>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3484511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72CF31-0F16-4406-A10C-78FC66F238C9}" type="datetime1">
              <a:rPr lang="en-US" smtClean="0"/>
              <a:t>4/24/2016</a:t>
            </a:fld>
            <a:endParaRPr lang="en-US"/>
          </a:p>
        </p:txBody>
      </p:sp>
      <p:sp>
        <p:nvSpPr>
          <p:cNvPr id="3" name="Footer Placeholder 2"/>
          <p:cNvSpPr>
            <a:spLocks noGrp="1"/>
          </p:cNvSpPr>
          <p:nvPr>
            <p:ph type="ftr" sz="quarter" idx="11"/>
          </p:nvPr>
        </p:nvSpPr>
        <p:spPr/>
        <p:txBody>
          <a:bodyPr/>
          <a:lstStyle/>
          <a:p>
            <a:r>
              <a:rPr lang="pl-PL" smtClean="0"/>
              <a:t>CS586 by Dr Bogdan Korel @ IIT</a:t>
            </a:r>
            <a:endParaRPr lang="en-US"/>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a:p>
        </p:txBody>
      </p:sp>
    </p:spTree>
    <p:extLst>
      <p:ext uri="{BB962C8B-B14F-4D97-AF65-F5344CB8AC3E}">
        <p14:creationId xmlns:p14="http://schemas.microsoft.com/office/powerpoint/2010/main" val="469995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3491F40-75ED-4CFC-839C-75CA1E9226D7}" type="datetime1">
              <a:rPr lang="en-US" smtClean="0"/>
              <a:t>4/24/2016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4" name="Text Placeholder 3"/>
          <p:cNvSpPr>
            <a:spLocks noGrp="1"/>
          </p:cNvSpPr>
          <p:nvPr>
            <p:ph type="body" sz="half" idx="2"/>
          </p:nvPr>
        </p:nvSpPr>
        <p:spPr>
          <a:xfrm>
            <a:off x="8125883" y="1803400"/>
            <a:ext cx="2844060" cy="4267201"/>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1218883" y="1803400"/>
            <a:ext cx="6602281" cy="426720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49094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78E682B-E966-430C-9504-D217833DE218}" type="datetime1">
              <a:rPr lang="en-US" smtClean="0"/>
              <a:t>4/24/2016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1218883" y="1803400"/>
            <a:ext cx="6602280"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1338739" y="1925320"/>
            <a:ext cx="6362567"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8125883" y="1803401"/>
            <a:ext cx="2844060" cy="4165600"/>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301164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8" name="Rounded Rectangle 7"/>
          <p:cNvSpPr/>
          <p:nvPr/>
        </p:nvSpPr>
        <p:spPr>
          <a:xfrm>
            <a:off x="304721" y="301752"/>
            <a:ext cx="11579384" cy="6254496"/>
          </a:xfrm>
          <a:prstGeom prst="roundRect">
            <a:avLst>
              <a:gd name="adj" fmla="val 2341"/>
            </a:avLst>
          </a:prstGeom>
          <a:solidFill>
            <a:srgbClr val="FFFFFF"/>
          </a:solidFill>
          <a:ln>
            <a:solidFill>
              <a:schemeClr val="tx2"/>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4" name="Date Placeholder 3"/>
          <p:cNvSpPr>
            <a:spLocks noGrp="1"/>
          </p:cNvSpPr>
          <p:nvPr>
            <p:ph type="dt" sz="half" idx="2"/>
          </p:nvPr>
        </p:nvSpPr>
        <p:spPr>
          <a:xfrm>
            <a:off x="8836898" y="6172200"/>
            <a:ext cx="1218883" cy="304800"/>
          </a:xfrm>
          <a:prstGeom prst="rect">
            <a:avLst/>
          </a:prstGeom>
        </p:spPr>
        <p:txBody>
          <a:bodyPr vert="horz" lIns="91440" tIns="45720" rIns="91440" bIns="45720" rtlCol="0" anchor="ctr"/>
          <a:lstStyle>
            <a:lvl1pPr algn="r">
              <a:defRPr sz="1100">
                <a:solidFill>
                  <a:schemeClr val="tx1"/>
                </a:solidFill>
              </a:defRPr>
            </a:lvl1pPr>
          </a:lstStyle>
          <a:p>
            <a:fld id="{3F861129-C9A7-4542-9EC3-68801F7F401A}" type="datetime1">
              <a:rPr lang="en-US" smtClean="0"/>
              <a:t>4/24/2016</a:t>
            </a:fld>
            <a:endParaRPr lang="en-US"/>
          </a:p>
        </p:txBody>
      </p:sp>
      <p:sp>
        <p:nvSpPr>
          <p:cNvPr id="5" name="Footer Placeholder 4"/>
          <p:cNvSpPr>
            <a:spLocks noGrp="1"/>
          </p:cNvSpPr>
          <p:nvPr>
            <p:ph type="ftr" sz="quarter" idx="3"/>
          </p:nvPr>
        </p:nvSpPr>
        <p:spPr>
          <a:xfrm>
            <a:off x="1218882" y="6172200"/>
            <a:ext cx="7414870" cy="304800"/>
          </a:xfrm>
          <a:prstGeom prst="rect">
            <a:avLst/>
          </a:prstGeom>
        </p:spPr>
        <p:txBody>
          <a:bodyPr vert="horz" lIns="91440" tIns="45720" rIns="91440" bIns="45720" rtlCol="0" anchor="ctr"/>
          <a:lstStyle>
            <a:lvl1pPr algn="l">
              <a:defRPr sz="1100">
                <a:solidFill>
                  <a:schemeClr val="tx1"/>
                </a:solidFill>
              </a:defRPr>
            </a:lvl1pPr>
          </a:lstStyle>
          <a:p>
            <a:r>
              <a:rPr lang="pl-PL" smtClean="0"/>
              <a:t>CS586 by Dr Bogdan Korel @ IIT</a:t>
            </a:r>
            <a:endParaRPr lang="en-US"/>
          </a:p>
        </p:txBody>
      </p:sp>
      <p:sp>
        <p:nvSpPr>
          <p:cNvPr id="6" name="Slide Number Placeholder 5"/>
          <p:cNvSpPr>
            <a:spLocks noGrp="1"/>
          </p:cNvSpPr>
          <p:nvPr>
            <p:ph type="sldNum" sz="quarter" idx="4"/>
          </p:nvPr>
        </p:nvSpPr>
        <p:spPr>
          <a:xfrm>
            <a:off x="10258928" y="6172200"/>
            <a:ext cx="711015" cy="304800"/>
          </a:xfrm>
          <a:prstGeom prst="rect">
            <a:avLst/>
          </a:prstGeom>
        </p:spPr>
        <p:txBody>
          <a:bodyPr vert="horz" lIns="91440" tIns="45720" rIns="91440" bIns="45720" rtlCol="0" anchor="ctr"/>
          <a:lstStyle>
            <a:lvl1pPr algn="r">
              <a:defRPr sz="1100">
                <a:solidFill>
                  <a:schemeClr val="tx1"/>
                </a:solidFill>
              </a:defRPr>
            </a:lvl1pPr>
          </a:lstStyle>
          <a:p>
            <a:fld id="{DF28FB93-0A08-4E7D-8E63-9EFA29F1E093}" type="slidenum">
              <a:rPr lang="en-US" smtClean="0"/>
              <a:pPr/>
              <a:t>‹#›</a:t>
            </a:fld>
            <a:endParaRPr lang="en-US"/>
          </a:p>
        </p:txBody>
      </p:sp>
      <p:sp>
        <p:nvSpPr>
          <p:cNvPr id="3" name="Text Placeholder 2"/>
          <p:cNvSpPr>
            <a:spLocks noGrp="1"/>
          </p:cNvSpPr>
          <p:nvPr>
            <p:ph type="body" idx="1"/>
          </p:nvPr>
        </p:nvSpPr>
        <p:spPr>
          <a:xfrm>
            <a:off x="1218883" y="1803400"/>
            <a:ext cx="9751060" cy="4267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Placeholder 1"/>
          <p:cNvSpPr>
            <a:spLocks noGrp="1"/>
          </p:cNvSpPr>
          <p:nvPr>
            <p:ph type="title"/>
          </p:nvPr>
        </p:nvSpPr>
        <p:spPr>
          <a:xfrm>
            <a:off x="1218883" y="431800"/>
            <a:ext cx="9751060" cy="1168400"/>
          </a:xfrm>
          <a:prstGeom prst="rect">
            <a:avLst/>
          </a:prstGeom>
        </p:spPr>
        <p:txBody>
          <a:bodyPr vert="horz" lIns="91440" tIns="45720" rIns="91440" bIns="45720" rtlCol="0" anchor="b">
            <a:normAutofit/>
          </a:bodyPr>
          <a:lstStyle/>
          <a:p>
            <a:r>
              <a:rPr lang="en-US" smtClean="0"/>
              <a:t>Click to edit Master title style</a:t>
            </a:r>
            <a:endParaRPr/>
          </a:p>
        </p:txBody>
      </p:sp>
    </p:spTree>
    <p:extLst>
      <p:ext uri="{BB962C8B-B14F-4D97-AF65-F5344CB8AC3E}">
        <p14:creationId xmlns:p14="http://schemas.microsoft.com/office/powerpoint/2010/main" val="2267239433"/>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770"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dt="0"/>
  <p:txStyles>
    <p:titleStyle>
      <a:lvl1pPr algn="l" defTabSz="914400" rtl="0" eaLnBrk="1" latinLnBrk="0" hangingPunct="1">
        <a:spcBef>
          <a:spcPct val="0"/>
        </a:spcBef>
        <a:buNone/>
        <a:defRPr sz="3200" kern="1200">
          <a:solidFill>
            <a:schemeClr val="tx2"/>
          </a:solidFill>
          <a:latin typeface="+mj-lt"/>
          <a:ea typeface="+mj-ea"/>
          <a:cs typeface="+mj-cs"/>
        </a:defRPr>
      </a:lvl1pPr>
    </p:titleStyle>
    <p:bodyStyle>
      <a:lvl1pPr marL="246888" indent="-246888" algn="l" defTabSz="914400" rtl="0" eaLnBrk="1" latinLnBrk="0" hangingPunct="1">
        <a:lnSpc>
          <a:spcPct val="90000"/>
        </a:lnSpc>
        <a:spcBef>
          <a:spcPts val="1800"/>
        </a:spcBef>
        <a:buClr>
          <a:schemeClr val="tx1"/>
        </a:buClr>
        <a:buFont typeface="Arial" pitchFamily="34" charset="0"/>
        <a:buChar char="•"/>
        <a:defRPr sz="2400" kern="1200">
          <a:solidFill>
            <a:schemeClr val="tx1"/>
          </a:solidFill>
          <a:latin typeface="+mn-lt"/>
          <a:ea typeface="+mn-ea"/>
          <a:cs typeface="+mn-cs"/>
        </a:defRPr>
      </a:lvl1pPr>
      <a:lvl2pPr marL="548640" indent="-246888" algn="l" defTabSz="914400" rtl="0" eaLnBrk="1" latinLnBrk="0" hangingPunct="1">
        <a:lnSpc>
          <a:spcPct val="90000"/>
        </a:lnSpc>
        <a:spcBef>
          <a:spcPts val="800"/>
        </a:spcBef>
        <a:buClr>
          <a:schemeClr val="tx1"/>
        </a:buClr>
        <a:buFont typeface="Arial" pitchFamily="34" charset="0"/>
        <a:buChar char="•"/>
        <a:defRPr sz="2000" kern="1200">
          <a:solidFill>
            <a:schemeClr val="tx1"/>
          </a:solidFill>
          <a:latin typeface="+mn-lt"/>
          <a:ea typeface="+mn-ea"/>
          <a:cs typeface="+mn-cs"/>
        </a:defRPr>
      </a:lvl2pPr>
      <a:lvl3pPr marL="850392"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3pPr>
      <a:lvl4pPr marL="1152144"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4pPr>
      <a:lvl5pPr marL="1453896"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5pPr>
      <a:lvl6pPr marL="1755648"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6pPr>
      <a:lvl7pPr marL="2057400"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7pPr>
      <a:lvl8pPr marL="2359152"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8pPr>
      <a:lvl9pPr marL="2660904"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yan31@hawk.iit.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37.x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w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w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w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 Target="slide31.xm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36198" y="4266723"/>
            <a:ext cx="8225614" cy="991077"/>
          </a:xfrm>
        </p:spPr>
        <p:txBody>
          <a:bodyPr>
            <a:normAutofit/>
          </a:bodyPr>
          <a:lstStyle/>
          <a:p>
            <a:pPr algn="r"/>
            <a:r>
              <a:rPr lang="en-US" dirty="0" smtClean="0"/>
              <a:t>“A </a:t>
            </a:r>
            <a:r>
              <a:rPr lang="en-US" dirty="0"/>
              <a:t>bank is a place where they lend you an umbrella in fair weather and ask for it back when it begins to rain</a:t>
            </a:r>
            <a:r>
              <a:rPr lang="en-US" dirty="0" smtClean="0"/>
              <a:t>.”</a:t>
            </a:r>
            <a:r>
              <a:rPr lang="en-US" dirty="0"/>
              <a:t/>
            </a:r>
            <a:br>
              <a:rPr lang="en-US" dirty="0"/>
            </a:br>
            <a:r>
              <a:rPr lang="en-US" dirty="0" smtClean="0"/>
              <a:t>--- Robert </a:t>
            </a:r>
            <a:r>
              <a:rPr lang="en-US" dirty="0"/>
              <a:t>Frost</a:t>
            </a:r>
          </a:p>
        </p:txBody>
      </p:sp>
      <p:sp>
        <p:nvSpPr>
          <p:cNvPr id="2" name="Title 1"/>
          <p:cNvSpPr>
            <a:spLocks noGrp="1"/>
          </p:cNvSpPr>
          <p:nvPr>
            <p:ph type="ctrTitle"/>
          </p:nvPr>
        </p:nvSpPr>
        <p:spPr/>
        <p:txBody>
          <a:bodyPr>
            <a:normAutofit/>
          </a:bodyPr>
          <a:lstStyle/>
          <a:p>
            <a:r>
              <a:rPr lang="en-US" dirty="0" smtClean="0"/>
              <a:t>CS 586 </a:t>
            </a:r>
            <a:r>
              <a:rPr lang="en-US" dirty="0" err="1" smtClean="0"/>
              <a:t>MDABankAccount</a:t>
            </a:r>
            <a:r>
              <a:rPr lang="en-US" dirty="0" smtClean="0"/>
              <a:t> Project Report</a:t>
            </a:r>
            <a:endParaRPr lang="en-US" dirty="0"/>
          </a:p>
        </p:txBody>
      </p:sp>
      <p:sp>
        <p:nvSpPr>
          <p:cNvPr id="9" name="TextBox 8"/>
          <p:cNvSpPr txBox="1"/>
          <p:nvPr/>
        </p:nvSpPr>
        <p:spPr>
          <a:xfrm>
            <a:off x="1370013" y="434975"/>
            <a:ext cx="3124200" cy="1421928"/>
          </a:xfrm>
          <a:prstGeom prst="rect">
            <a:avLst/>
          </a:prstGeom>
          <a:noFill/>
        </p:spPr>
        <p:txBody>
          <a:bodyPr wrap="square" rtlCol="0">
            <a:spAutoFit/>
          </a:bodyPr>
          <a:lstStyle/>
          <a:p>
            <a:pPr>
              <a:lnSpc>
                <a:spcPct val="90000"/>
              </a:lnSpc>
            </a:pPr>
            <a:r>
              <a:rPr lang="en-US" sz="2400" dirty="0" smtClean="0">
                <a:solidFill>
                  <a:schemeClr val="tx2"/>
                </a:solidFill>
              </a:rPr>
              <a:t>Jiaqi Yan</a:t>
            </a:r>
            <a:endParaRPr lang="en-US" sz="2400" dirty="0">
              <a:solidFill>
                <a:schemeClr val="tx2"/>
              </a:solidFill>
            </a:endParaRPr>
          </a:p>
          <a:p>
            <a:pPr>
              <a:lnSpc>
                <a:spcPct val="90000"/>
              </a:lnSpc>
            </a:pPr>
            <a:r>
              <a:rPr lang="en-US" sz="2400" dirty="0" smtClean="0">
                <a:solidFill>
                  <a:schemeClr val="tx2"/>
                </a:solidFill>
                <a:hlinkClick r:id="rId3"/>
              </a:rPr>
              <a:t>jyan31@hawk.iit.edu</a:t>
            </a:r>
            <a:endParaRPr lang="en-US" sz="2400" dirty="0" smtClean="0">
              <a:solidFill>
                <a:schemeClr val="tx2"/>
              </a:solidFill>
            </a:endParaRPr>
          </a:p>
          <a:p>
            <a:pPr>
              <a:lnSpc>
                <a:spcPct val="90000"/>
              </a:lnSpc>
            </a:pPr>
            <a:r>
              <a:rPr lang="en-US" sz="2400" dirty="0" smtClean="0">
                <a:solidFill>
                  <a:schemeClr val="tx2"/>
                </a:solidFill>
              </a:rPr>
              <a:t>A20321362</a:t>
            </a:r>
          </a:p>
          <a:p>
            <a:pPr>
              <a:lnSpc>
                <a:spcPct val="90000"/>
              </a:lnSpc>
            </a:pPr>
            <a:r>
              <a:rPr lang="en-US" sz="2400" dirty="0" smtClean="0">
                <a:solidFill>
                  <a:schemeClr val="tx2"/>
                </a:solidFill>
              </a:rPr>
              <a:t>Spring 2016</a:t>
            </a:r>
            <a:endParaRPr lang="en-US" sz="2400" dirty="0">
              <a:solidFill>
                <a:schemeClr val="tx2"/>
              </a:solidFill>
            </a:endParaRPr>
          </a:p>
        </p:txBody>
      </p:sp>
      <p:sp>
        <p:nvSpPr>
          <p:cNvPr id="4" name="Footer Placeholder 3"/>
          <p:cNvSpPr>
            <a:spLocks noGrp="1"/>
          </p:cNvSpPr>
          <p:nvPr>
            <p:ph type="ftr" sz="quarter" idx="12"/>
          </p:nvPr>
        </p:nvSpPr>
        <p:spPr/>
        <p:txBody>
          <a:bodyPr/>
          <a:lstStyle/>
          <a:p>
            <a:r>
              <a:rPr lang="pl-PL" smtClean="0"/>
              <a:t>CS586 by Dr Bogdan Korel @ IIT</a:t>
            </a:r>
            <a:endParaRPr lang="en-US" dirty="0"/>
          </a:p>
        </p:txBody>
      </p:sp>
      <p:pic>
        <p:nvPicPr>
          <p:cNvPr id="27650" name="Picture 2" descr="http://attorneyitaly.com/wp-content/uploads/Img-for-Open-a-Bank-Account-Italy.jpg"/>
          <p:cNvPicPr>
            <a:picLocks noGrp="1" noChangeAspect="1" noChangeArrowheads="1"/>
          </p:cNvPicPr>
          <p:nvPr>
            <p:ph type="pic" idx="10"/>
          </p:nvPr>
        </p:nvPicPr>
        <p:blipFill>
          <a:blip r:embed="rId4">
            <a:extLst>
              <a:ext uri="{28A0092B-C50C-407E-A947-70E740481C1C}">
                <a14:useLocalDpi xmlns:a14="http://schemas.microsoft.com/office/drawing/2010/main" val="0"/>
              </a:ext>
            </a:extLst>
          </a:blip>
          <a:srcRect l="12011" r="12011"/>
          <a:stretch>
            <a:fillRect/>
          </a:stretch>
        </p:blipFill>
        <p:spPr bwMode="auto">
          <a:xfrm>
            <a:off x="1218882" y="2590800"/>
            <a:ext cx="2163475" cy="2849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754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939635746"/>
              </p:ext>
            </p:extLst>
          </p:nvPr>
        </p:nvGraphicFramePr>
        <p:xfrm>
          <a:off x="379412" y="1150277"/>
          <a:ext cx="11430000" cy="5212080"/>
        </p:xfrm>
        <a:graphic>
          <a:graphicData uri="http://schemas.openxmlformats.org/drawingml/2006/table">
            <a:tbl>
              <a:tblPr firstRow="1" bandRow="1">
                <a:tableStyleId>{5C22544A-7EE6-4342-B048-85BDC9FD1C3A}</a:tableStyleId>
              </a:tblPr>
              <a:tblGrid>
                <a:gridCol w="1981200"/>
                <a:gridCol w="3733800"/>
                <a:gridCol w="1524000"/>
                <a:gridCol w="4191000"/>
              </a:tblGrid>
              <a:tr h="250209">
                <a:tc gridSpan="4">
                  <a:txBody>
                    <a:bodyPr/>
                    <a:lstStyle/>
                    <a:p>
                      <a:r>
                        <a:rPr lang="en-US" sz="1200" b="0" dirty="0" smtClean="0"/>
                        <a:t>Class </a:t>
                      </a:r>
                      <a:r>
                        <a:rPr lang="en-US" sz="1200" b="0" dirty="0" err="1" smtClean="0"/>
                        <a:t>ModelDrivenArch</a:t>
                      </a:r>
                      <a:r>
                        <a:rPr lang="en-US" sz="1200" b="0" dirty="0" smtClean="0"/>
                        <a:t>: </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Purpose</a:t>
                      </a:r>
                      <a:endParaRPr lang="en-US" sz="1200" dirty="0"/>
                    </a:p>
                  </a:txBody>
                  <a:tcPr/>
                </a:tc>
                <a:tc gridSpan="3">
                  <a:txBody>
                    <a:bodyPr/>
                    <a:lstStyle/>
                    <a:p>
                      <a:r>
                        <a:rPr lang="en-US" sz="1200" dirty="0" smtClean="0"/>
                        <a:t>Play the role of context class;</a:t>
                      </a:r>
                      <a:r>
                        <a:rPr lang="en-US" sz="1200" baseline="0" dirty="0" smtClean="0"/>
                        <a:t> keep tracking the current state in the EFSM; forward meta events to concrete states</a:t>
                      </a:r>
                      <a:endParaRPr lang="en-US" sz="1200" dirty="0"/>
                    </a:p>
                  </a:txBody>
                  <a:tcPr/>
                </a:tc>
                <a:tc hMerge="1">
                  <a:txBody>
                    <a:bodyPr/>
                    <a:lstStyle/>
                    <a:p>
                      <a:endParaRPr lang="en-US"/>
                    </a:p>
                  </a:txBody>
                  <a:tcPr/>
                </a:tc>
                <a:tc hMerge="1">
                  <a:txBody>
                    <a:bodyPr/>
                    <a:lstStyle/>
                    <a:p>
                      <a:endParaRPr lang="en-US"/>
                    </a:p>
                  </a:txBody>
                  <a:tcPr/>
                </a:tc>
              </a:tr>
              <a:tr h="568657">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current</a:t>
                      </a:r>
                      <a:r>
                        <a:rPr lang="en-US" sz="1200" dirty="0" smtClean="0"/>
                        <a:t>: pointer</a:t>
                      </a:r>
                      <a:r>
                        <a:rPr lang="en-US" sz="1200" baseline="0" dirty="0" smtClean="0"/>
                        <a:t> to the object of current state</a:t>
                      </a:r>
                    </a:p>
                    <a:p>
                      <a:r>
                        <a:rPr lang="en-US" sz="1200" i="1" baseline="0" dirty="0" smtClean="0"/>
                        <a:t>attempts</a:t>
                      </a:r>
                      <a:r>
                        <a:rPr lang="en-US" sz="1200" baseline="0" dirty="0" smtClean="0"/>
                        <a:t>: number of incorrect PIN attempts</a:t>
                      </a:r>
                    </a:p>
                    <a:p>
                      <a:r>
                        <a:rPr lang="en-US" sz="1200" i="1" baseline="0" dirty="0" smtClean="0"/>
                        <a:t>states</a:t>
                      </a:r>
                      <a:r>
                        <a:rPr lang="en-US" sz="1200" baseline="0" dirty="0" smtClean="0"/>
                        <a:t>: a vector storing all state objects that appear in the state machine </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Constructor</a:t>
                      </a:r>
                      <a:endParaRPr lang="en-US" sz="1200" dirty="0"/>
                    </a:p>
                  </a:txBody>
                  <a:tcPr/>
                </a:tc>
                <a:tc gridSpan="3">
                  <a:txBody>
                    <a:bodyPr/>
                    <a:lstStyle/>
                    <a:p>
                      <a:r>
                        <a:rPr lang="en-US" sz="1200" dirty="0" smtClean="0"/>
                        <a:t>Create objects for each state in the state machine;</a:t>
                      </a:r>
                      <a:r>
                        <a:rPr lang="en-US" sz="1200" baseline="0" dirty="0" smtClean="0"/>
                        <a:t> store them in </a:t>
                      </a:r>
                      <a:r>
                        <a:rPr lang="en-US" sz="1200" i="1" baseline="0" dirty="0" smtClean="0"/>
                        <a:t>states</a:t>
                      </a:r>
                      <a:r>
                        <a:rPr lang="en-US" sz="1200" i="0" baseline="0" dirty="0" smtClean="0"/>
                        <a:t>; set </a:t>
                      </a:r>
                      <a:r>
                        <a:rPr lang="en-US" sz="1200" i="1" baseline="0" dirty="0" smtClean="0"/>
                        <a:t>current</a:t>
                      </a:r>
                      <a:r>
                        <a:rPr lang="en-US" sz="1200" i="0" baseline="0" dirty="0" smtClean="0"/>
                        <a:t> to </a:t>
                      </a:r>
                      <a:r>
                        <a:rPr lang="en-US" sz="1200" i="1" baseline="0" dirty="0" err="1" smtClean="0"/>
                        <a:t>StartState</a:t>
                      </a:r>
                      <a:r>
                        <a:rPr lang="en-US" sz="1200" i="0" baseline="0" dirty="0" smtClean="0"/>
                        <a:t> object</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Destructor</a:t>
                      </a:r>
                      <a:endParaRPr lang="en-US" sz="1200" dirty="0"/>
                    </a:p>
                  </a:txBody>
                  <a:tcPr/>
                </a:tc>
                <a:tc gridSpan="3">
                  <a:txBody>
                    <a:bodyPr/>
                    <a:lstStyle/>
                    <a:p>
                      <a:r>
                        <a:rPr lang="en-US" sz="1200" dirty="0" smtClean="0"/>
                        <a:t>Reclaim the objects in </a:t>
                      </a:r>
                      <a:r>
                        <a:rPr lang="en-US" sz="1200" i="1" dirty="0" smtClean="0"/>
                        <a:t>states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err="1" smtClean="0"/>
                        <a:t>changeState</a:t>
                      </a:r>
                      <a:r>
                        <a:rPr lang="en-US" sz="1200" dirty="0" smtClean="0"/>
                        <a:t>(</a:t>
                      </a:r>
                      <a:r>
                        <a:rPr lang="en-US" sz="1200" dirty="0" err="1" smtClean="0"/>
                        <a:t>StateEnum</a:t>
                      </a:r>
                      <a:r>
                        <a:rPr lang="en-US" sz="1200" dirty="0" smtClean="0"/>
                        <a:t> id)</a:t>
                      </a:r>
                      <a:endParaRPr lang="en-US" sz="1200" dirty="0"/>
                    </a:p>
                  </a:txBody>
                  <a:tcPr/>
                </a:tc>
                <a:tc gridSpan="3">
                  <a:txBody>
                    <a:bodyPr/>
                    <a:lstStyle/>
                    <a:p>
                      <a:r>
                        <a:rPr lang="en-US" sz="1200" dirty="0" smtClean="0"/>
                        <a:t>Used by State</a:t>
                      </a:r>
                      <a:r>
                        <a:rPr lang="en-US" sz="1200" baseline="0" dirty="0" smtClean="0"/>
                        <a:t> objects to change the </a:t>
                      </a:r>
                      <a:r>
                        <a:rPr lang="en-US" sz="1200" i="1" baseline="0" dirty="0" smtClean="0"/>
                        <a:t>current</a:t>
                      </a:r>
                      <a:r>
                        <a:rPr lang="en-US" sz="1200" baseline="0" dirty="0" smtClean="0"/>
                        <a:t> state of context</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set/</a:t>
                      </a:r>
                      <a:r>
                        <a:rPr lang="en-US" sz="1200" dirty="0" err="1" smtClean="0"/>
                        <a:t>getAttempts</a:t>
                      </a:r>
                      <a:r>
                        <a:rPr lang="en-US" sz="1200" dirty="0" smtClean="0"/>
                        <a:t>()</a:t>
                      </a:r>
                      <a:endParaRPr lang="en-US" sz="1200" dirty="0"/>
                    </a:p>
                  </a:txBody>
                  <a:tcPr/>
                </a:tc>
                <a:tc gridSpan="3">
                  <a:txBody>
                    <a:bodyPr/>
                    <a:lstStyle/>
                    <a:p>
                      <a:r>
                        <a:rPr lang="en-US" sz="1200" dirty="0" smtClean="0"/>
                        <a:t>Used by State objects to change/get</a:t>
                      </a:r>
                      <a:r>
                        <a:rPr lang="en-US" sz="1200" baseline="0" dirty="0" smtClean="0"/>
                        <a:t> the value of </a:t>
                      </a:r>
                      <a:r>
                        <a:rPr lang="en-US" sz="1200" i="1" baseline="0" dirty="0" smtClean="0"/>
                        <a:t>attempts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open()</a:t>
                      </a:r>
                    </a:p>
                  </a:txBody>
                  <a:tcPr/>
                </a:tc>
                <a:tc>
                  <a:txBody>
                    <a:bodyPr/>
                    <a:lstStyle/>
                    <a:p>
                      <a:r>
                        <a:rPr lang="en-US" sz="1200" dirty="0" smtClean="0"/>
                        <a:t>Handle open event by calling current-&gt;open()</a:t>
                      </a:r>
                      <a:endParaRPr lang="en-US" sz="1200" dirty="0"/>
                    </a:p>
                  </a:txBody>
                  <a:tcPr/>
                </a:tc>
                <a:tc>
                  <a:txBody>
                    <a:bodyPr/>
                    <a:lstStyle/>
                    <a:p>
                      <a:r>
                        <a:rPr lang="en-US" sz="1200" dirty="0" smtClean="0"/>
                        <a:t>balance()</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balance event</a:t>
                      </a:r>
                      <a:r>
                        <a:rPr lang="en-US" sz="1200" baseline="0" dirty="0" smtClean="0"/>
                        <a:t> by calling current-&gt;balance()</a:t>
                      </a:r>
                      <a:endParaRPr lang="en-US" sz="1200" dirty="0" smtClean="0"/>
                    </a:p>
                  </a:txBody>
                  <a:tcPr/>
                </a:tc>
              </a:tr>
              <a:tr h="250209">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login event by calling current-&gt;login()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withdraw event</a:t>
                      </a:r>
                      <a:r>
                        <a:rPr lang="en-US" sz="1200" baseline="0" dirty="0" smtClean="0"/>
                        <a:t> by calling current-&gt;withdraw()</a:t>
                      </a:r>
                      <a:endParaRPr lang="en-US" sz="1200" dirty="0" smtClean="0"/>
                    </a:p>
                  </a:txBody>
                  <a:tcPr/>
                </a:tc>
              </a:tr>
              <a:tr h="250209">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loginFail</a:t>
                      </a:r>
                      <a:r>
                        <a:rPr lang="en-US" sz="1200" dirty="0" smtClean="0"/>
                        <a:t> event by calling current-&gt;</a:t>
                      </a:r>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withdrawFail</a:t>
                      </a:r>
                      <a:r>
                        <a:rPr lang="en-US" sz="1200" baseline="0" dirty="0" smtClean="0"/>
                        <a:t> </a:t>
                      </a:r>
                      <a:r>
                        <a:rPr lang="en-US" sz="1200" dirty="0" smtClean="0"/>
                        <a:t>event</a:t>
                      </a:r>
                      <a:r>
                        <a:rPr lang="en-US" sz="1200" baseline="0" dirty="0" smtClean="0"/>
                        <a:t> by calling current-&gt;</a:t>
                      </a:r>
                      <a:r>
                        <a:rPr lang="en-US" sz="1200" baseline="0" dirty="0" err="1" smtClean="0"/>
                        <a:t>withdrawFail</a:t>
                      </a:r>
                      <a:r>
                        <a:rPr lang="en-US" sz="1200" baseline="0" dirty="0" smtClean="0"/>
                        <a:t>()</a:t>
                      </a:r>
                      <a:endParaRPr lang="en-US" sz="1200" dirty="0" smtClean="0"/>
                    </a:p>
                  </a:txBody>
                  <a:tcPr/>
                </a:tc>
              </a:tr>
              <a:tr h="250209">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logout event by calling current-&gt;logout)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deposit event</a:t>
                      </a:r>
                      <a:r>
                        <a:rPr lang="en-US" sz="1200" baseline="0" dirty="0" smtClean="0"/>
                        <a:t> by calling current-&gt;deposit()</a:t>
                      </a:r>
                      <a:endParaRPr lang="en-US" sz="1200" dirty="0" smtClean="0"/>
                    </a:p>
                  </a:txBody>
                  <a:tcPr/>
                </a:tc>
              </a:tr>
              <a:tr h="250209">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correctPin</a:t>
                      </a:r>
                      <a:r>
                        <a:rPr lang="en-US" sz="1200" dirty="0" smtClean="0"/>
                        <a:t> event by calling current-&gt;</a:t>
                      </a:r>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lock event</a:t>
                      </a:r>
                      <a:r>
                        <a:rPr lang="en-US" sz="1200" baseline="0" dirty="0" smtClean="0"/>
                        <a:t> by calling current-&gt;lock()</a:t>
                      </a:r>
                      <a:endParaRPr lang="en-US" sz="1200" dirty="0" smtClean="0"/>
                    </a:p>
                  </a:txBody>
                  <a:tcPr/>
                </a:tc>
              </a:tr>
              <a:tr h="250209">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aboveMin</a:t>
                      </a:r>
                      <a:r>
                        <a:rPr lang="en-US" sz="1200" dirty="0" smtClean="0"/>
                        <a:t> event by calling current-&gt;</a:t>
                      </a:r>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lockFail</a:t>
                      </a:r>
                      <a:r>
                        <a:rPr lang="en-US" sz="1200" dirty="0" smtClean="0"/>
                        <a:t> event</a:t>
                      </a:r>
                      <a:r>
                        <a:rPr lang="en-US" sz="1200" baseline="0" dirty="0" smtClean="0"/>
                        <a:t> by calling current-&gt;</a:t>
                      </a:r>
                      <a:r>
                        <a:rPr lang="en-US" sz="1200" baseline="0" dirty="0" err="1" smtClean="0"/>
                        <a:t>lockFail</a:t>
                      </a:r>
                      <a:r>
                        <a:rPr lang="en-US" sz="1200" baseline="0" dirty="0" smtClean="0"/>
                        <a:t>()</a:t>
                      </a:r>
                      <a:endParaRPr lang="en-US" sz="1200" dirty="0" smtClean="0"/>
                    </a:p>
                  </a:txBody>
                  <a:tcPr/>
                </a:tc>
              </a:tr>
              <a:tr h="250209">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belowMin</a:t>
                      </a:r>
                      <a:r>
                        <a:rPr lang="en-US" sz="1200" dirty="0" smtClean="0"/>
                        <a:t> event by calling current-&gt;</a:t>
                      </a:r>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unlock event</a:t>
                      </a:r>
                      <a:r>
                        <a:rPr lang="en-US" sz="1200" baseline="0" dirty="0" smtClean="0"/>
                        <a:t> by calling current-&gt;unlock()</a:t>
                      </a:r>
                      <a:endParaRPr lang="en-US" sz="1200" dirty="0" smtClean="0"/>
                    </a:p>
                  </a:txBody>
                  <a:tcPr/>
                </a:tc>
              </a:tr>
              <a:tr h="250209">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suspend event</a:t>
                      </a:r>
                      <a:r>
                        <a:rPr lang="en-US" sz="1200" baseline="0" dirty="0" smtClean="0"/>
                        <a:t> by calling current-&gt;suspend()</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unlockFail</a:t>
                      </a:r>
                      <a:r>
                        <a:rPr lang="en-US" sz="1200" dirty="0" smtClean="0"/>
                        <a:t> event</a:t>
                      </a:r>
                      <a:r>
                        <a:rPr lang="en-US" sz="1200" baseline="0" dirty="0" smtClean="0"/>
                        <a:t> by calling current-&gt;</a:t>
                      </a:r>
                      <a:r>
                        <a:rPr lang="en-US" sz="1200" baseline="0" dirty="0" err="1" smtClean="0"/>
                        <a:t>unlockFail</a:t>
                      </a:r>
                      <a:r>
                        <a:rPr lang="en-US" sz="1200" baseline="0" dirty="0" smtClean="0"/>
                        <a:t>()</a:t>
                      </a:r>
                      <a:endParaRPr lang="en-US" sz="1200" dirty="0" smtClean="0"/>
                    </a:p>
                  </a:txBody>
                  <a:tcPr/>
                </a:tc>
              </a:tr>
              <a:tr h="250209">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activate</a:t>
                      </a:r>
                      <a:r>
                        <a:rPr lang="en-US" sz="1200" baseline="0" dirty="0" smtClean="0"/>
                        <a:t> </a:t>
                      </a:r>
                      <a:r>
                        <a:rPr lang="en-US" sz="1200" dirty="0" smtClean="0"/>
                        <a:t>event</a:t>
                      </a:r>
                      <a:r>
                        <a:rPr lang="en-US" sz="1200" baseline="0" dirty="0" smtClean="0"/>
                        <a:t> by calling current-&gt;activate()</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close event</a:t>
                      </a:r>
                      <a:r>
                        <a:rPr lang="en-US" sz="1200" baseline="0" dirty="0" smtClean="0"/>
                        <a:t> by calling current-&gt;close()</a:t>
                      </a:r>
                      <a:endParaRPr lang="en-US" sz="1200" dirty="0" smtClean="0"/>
                    </a:p>
                  </a:txBody>
                  <a:tcPr/>
                </a:tc>
              </a:tr>
              <a:tr h="250209">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incorrectPin</a:t>
                      </a:r>
                      <a:r>
                        <a:rPr lang="en-US" sz="1200" dirty="0" smtClean="0"/>
                        <a:t> event by calling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current-&gt;</a:t>
                      </a:r>
                      <a:r>
                        <a:rPr lang="en-US" sz="1200" dirty="0" err="1" smtClean="0"/>
                        <a:t>incorrectPin</a:t>
                      </a:r>
                      <a:r>
                        <a:rPr lang="en-US" sz="1200" dirty="0" smtClean="0"/>
                        <a:t>(max)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withdrawBelowMin</a:t>
                      </a:r>
                      <a:r>
                        <a:rPr lang="en-US" sz="1200" dirty="0" smtClean="0"/>
                        <a:t> event</a:t>
                      </a:r>
                      <a:r>
                        <a:rPr lang="en-US" sz="1200" baseline="0" dirty="0" smtClean="0"/>
                        <a:t> by calling current-&gt;</a:t>
                      </a:r>
                      <a:r>
                        <a:rPr lang="en-US" sz="1200" baseline="0" dirty="0" err="1" smtClean="0"/>
                        <a:t>withdrawBelowMin</a:t>
                      </a:r>
                      <a:r>
                        <a:rPr lang="en-US" sz="1200" baseline="0" dirty="0" smtClean="0"/>
                        <a:t>()</a:t>
                      </a:r>
                      <a:endParaRPr lang="en-US" sz="1200" dirty="0" smtClean="0"/>
                    </a:p>
                  </a:txBody>
                  <a:tcPr/>
                </a:tc>
              </a:tr>
            </a:tbl>
          </a:graphicData>
        </a:graphic>
      </p:graphicFrame>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393118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15148194"/>
              </p:ext>
            </p:extLst>
          </p:nvPr>
        </p:nvGraphicFramePr>
        <p:xfrm>
          <a:off x="379412" y="1150277"/>
          <a:ext cx="11439826" cy="4297680"/>
        </p:xfrm>
        <a:graphic>
          <a:graphicData uri="http://schemas.openxmlformats.org/drawingml/2006/table">
            <a:tbl>
              <a:tblPr firstRow="1" bandRow="1">
                <a:tableStyleId>{5C22544A-7EE6-4342-B048-85BDC9FD1C3A}</a:tableStyleId>
              </a:tblPr>
              <a:tblGrid>
                <a:gridCol w="1610026"/>
                <a:gridCol w="3962400"/>
                <a:gridCol w="1600200"/>
                <a:gridCol w="4267200"/>
              </a:tblGrid>
              <a:tr h="221323">
                <a:tc gridSpan="4">
                  <a:txBody>
                    <a:bodyPr/>
                    <a:lstStyle/>
                    <a:p>
                      <a:r>
                        <a:rPr lang="en-US" sz="1200" b="0" dirty="0" smtClean="0"/>
                        <a:t>Class: State</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Purpose</a:t>
                      </a:r>
                      <a:endParaRPr lang="en-US" sz="1200" dirty="0"/>
                    </a:p>
                  </a:txBody>
                  <a:tcPr/>
                </a:tc>
                <a:tc gridSpan="3">
                  <a:txBody>
                    <a:bodyPr/>
                    <a:lstStyle/>
                    <a:p>
                      <a:r>
                        <a:rPr lang="en-US" sz="1200" dirty="0" smtClean="0"/>
                        <a:t>Group</a:t>
                      </a:r>
                      <a:r>
                        <a:rPr lang="en-US" sz="1200" baseline="0" dirty="0" smtClean="0"/>
                        <a:t> all states appeared in the EFSM; define and provide default implementation of all event handler, e.g. do </a:t>
                      </a:r>
                      <a:r>
                        <a:rPr lang="en-US" sz="1200" b="1" baseline="0" dirty="0" smtClean="0"/>
                        <a:t>NOTHING</a:t>
                      </a:r>
                      <a:endParaRPr lang="en-US" sz="1200" b="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context</a:t>
                      </a:r>
                      <a:r>
                        <a:rPr lang="en-US" sz="1200" dirty="0" smtClean="0"/>
                        <a:t>: pointer</a:t>
                      </a:r>
                      <a:r>
                        <a:rPr lang="en-US" sz="1200" baseline="0" dirty="0" smtClean="0"/>
                        <a:t> to the EFSM’s context, e.g. a </a:t>
                      </a:r>
                      <a:r>
                        <a:rPr lang="en-US" sz="1200" baseline="0" dirty="0" err="1" smtClean="0"/>
                        <a:t>ModelDrivenArch</a:t>
                      </a:r>
                      <a:r>
                        <a:rPr lang="en-US" sz="1200" baseline="0" dirty="0" smtClean="0"/>
                        <a:t> instance</a:t>
                      </a:r>
                    </a:p>
                    <a:p>
                      <a:r>
                        <a:rPr lang="en-US" sz="1200" i="1" baseline="0" dirty="0" smtClean="0"/>
                        <a:t>op</a:t>
                      </a:r>
                      <a:r>
                        <a:rPr lang="en-US" sz="1200" baseline="0" dirty="0" smtClean="0"/>
                        <a:t>: pointer to </a:t>
                      </a:r>
                      <a:r>
                        <a:rPr lang="en-US" sz="1200" baseline="0" dirty="0" err="1" smtClean="0"/>
                        <a:t>OutputProcessor</a:t>
                      </a:r>
                      <a:r>
                        <a:rPr lang="en-US" sz="1200" baseline="0" dirty="0" smtClean="0"/>
                        <a:t> instance for issuing action</a:t>
                      </a:r>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Constructor</a:t>
                      </a:r>
                      <a:endParaRPr lang="en-US" sz="1200" dirty="0"/>
                    </a:p>
                  </a:txBody>
                  <a:tcPr/>
                </a:tc>
                <a:tc gridSpan="3">
                  <a:txBody>
                    <a:bodyPr/>
                    <a:lstStyle/>
                    <a:p>
                      <a:r>
                        <a:rPr lang="en-US" sz="1200" dirty="0" err="1" smtClean="0"/>
                        <a:t>Initilize</a:t>
                      </a:r>
                      <a:r>
                        <a:rPr lang="en-US" sz="1200" dirty="0" smtClean="0"/>
                        <a:t> </a:t>
                      </a:r>
                      <a:r>
                        <a:rPr lang="en-US" sz="1200" i="1" dirty="0" smtClean="0"/>
                        <a:t>context</a:t>
                      </a:r>
                      <a:r>
                        <a:rPr lang="en-US" sz="1200" dirty="0" smtClean="0"/>
                        <a:t> and </a:t>
                      </a:r>
                      <a:r>
                        <a:rPr lang="en-US" sz="1200" i="1" dirty="0" smtClean="0"/>
                        <a:t>op</a:t>
                      </a:r>
                      <a:r>
                        <a:rPr lang="en-US" sz="1200" dirty="0" smtClean="0"/>
                        <a:t> with provided parameters</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Destructor</a:t>
                      </a:r>
                      <a:endParaRPr lang="en-US" sz="1200" dirty="0"/>
                    </a:p>
                  </a:txBody>
                  <a:tcPr/>
                </a:tc>
                <a:tc gridSpan="3">
                  <a:txBody>
                    <a:bodyPr/>
                    <a:lstStyle/>
                    <a:p>
                      <a:r>
                        <a:rPr lang="en-US" sz="1200" dirty="0" smtClean="0"/>
                        <a:t>No need to do anything</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open()</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c>
                  <a:txBody>
                    <a:bodyPr/>
                    <a:lstStyle/>
                    <a:p>
                      <a:r>
                        <a:rPr lang="en-US" sz="1200" dirty="0" smtClean="0"/>
                        <a:t>balance()</a:t>
                      </a:r>
                      <a:endParaRPr lang="en-US" sz="1200" dirty="0"/>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bl>
          </a:graphicData>
        </a:graphic>
      </p:graphicFrame>
    </p:spTree>
    <p:extLst>
      <p:ext uri="{BB962C8B-B14F-4D97-AF65-F5344CB8AC3E}">
        <p14:creationId xmlns:p14="http://schemas.microsoft.com/office/powerpoint/2010/main" val="642010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220253442"/>
              </p:ext>
            </p:extLst>
          </p:nvPr>
        </p:nvGraphicFramePr>
        <p:xfrm>
          <a:off x="379412" y="1150277"/>
          <a:ext cx="11430000" cy="10972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StartState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Start state in EFSM; handle open event when current state is Start</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open()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Idle state, issue </a:t>
                      </a:r>
                      <a:r>
                        <a:rPr lang="en-US" sz="1200" baseline="0" dirty="0" err="1" smtClean="0"/>
                        <a:t>StoreData</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22787238"/>
              </p:ext>
            </p:extLst>
          </p:nvPr>
        </p:nvGraphicFramePr>
        <p:xfrm>
          <a:off x="379412" y="25342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IdelState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Idle state in EFSM; handle login and </a:t>
                      </a:r>
                      <a:r>
                        <a:rPr lang="en-US" sz="1200" baseline="0" dirty="0" err="1" smtClean="0"/>
                        <a:t>loginFail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login()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a:t>
                      </a:r>
                      <a:r>
                        <a:rPr lang="en-US" sz="1200" baseline="0" dirty="0" err="1" smtClean="0"/>
                        <a:t>CheckPin</a:t>
                      </a:r>
                      <a:r>
                        <a:rPr lang="en-US" sz="1200" baseline="0" dirty="0" smtClean="0"/>
                        <a:t> state, set context’s </a:t>
                      </a:r>
                      <a:r>
                        <a:rPr lang="en-US" sz="1200" i="1" baseline="0" dirty="0" smtClean="0"/>
                        <a:t>attempts</a:t>
                      </a:r>
                      <a:r>
                        <a:rPr lang="en-US" sz="1200" baseline="0" dirty="0" smtClean="0"/>
                        <a:t> to 0, issue </a:t>
                      </a:r>
                      <a:r>
                        <a:rPr lang="en-US" sz="1200" baseline="0" dirty="0" err="1" smtClean="0"/>
                        <a:t>PromptPin</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loginFail</a:t>
                      </a:r>
                      <a:r>
                        <a:rPr lang="en-US" sz="1200" dirty="0" smtClean="0"/>
                        <a:t>()</a:t>
                      </a:r>
                    </a:p>
                  </a:txBody>
                  <a:tcPr/>
                </a:tc>
                <a:tc>
                  <a:txBody>
                    <a:bodyPr/>
                    <a:lstStyle/>
                    <a:p>
                      <a:r>
                        <a:rPr lang="en-US" sz="1200" i="0" dirty="0" smtClean="0"/>
                        <a:t>Issue </a:t>
                      </a:r>
                      <a:r>
                        <a:rPr lang="en-US" sz="1200" i="0" dirty="0" err="1" smtClean="0"/>
                        <a:t>IncorrectIdMsg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6219060"/>
              </p:ext>
            </p:extLst>
          </p:nvPr>
        </p:nvGraphicFramePr>
        <p:xfrm>
          <a:off x="379412" y="4192511"/>
          <a:ext cx="11430000" cy="18288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CheckPinState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a:t>
                      </a:r>
                      <a:r>
                        <a:rPr lang="en-US" sz="1200" baseline="0" dirty="0" err="1" smtClean="0"/>
                        <a:t>CheckPin</a:t>
                      </a:r>
                      <a:r>
                        <a:rPr lang="en-US" sz="1200" baseline="0" dirty="0" smtClean="0"/>
                        <a:t> state in EFSM; handle </a:t>
                      </a:r>
                      <a:r>
                        <a:rPr lang="en-US" sz="1200" baseline="0" dirty="0" err="1" smtClean="0"/>
                        <a:t>correctPin</a:t>
                      </a:r>
                      <a:r>
                        <a:rPr lang="en-US" sz="1200" baseline="0" dirty="0" smtClean="0"/>
                        <a:t>, </a:t>
                      </a:r>
                      <a:r>
                        <a:rPr lang="en-US" sz="1200" baseline="0" dirty="0" err="1" smtClean="0"/>
                        <a:t>incorrectPin</a:t>
                      </a:r>
                      <a:r>
                        <a:rPr lang="en-US" sz="1200" baseline="0" dirty="0" smtClean="0"/>
                        <a:t> and logout events when current state is </a:t>
                      </a:r>
                      <a:r>
                        <a:rPr lang="en-US" sz="1200" baseline="0" dirty="0" err="1" smtClean="0"/>
                        <a:t>CheckPin</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correctPin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 issue </a:t>
                      </a:r>
                      <a:r>
                        <a:rPr lang="en-US" sz="1200" baseline="0" dirty="0" err="1" smtClean="0"/>
                        <a:t>DisplayMenu</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r>
                        <a:rPr lang="en-US" sz="1200" i="0" dirty="0" smtClean="0"/>
                        <a:t>If </a:t>
                      </a:r>
                      <a:r>
                        <a:rPr lang="en-US" sz="1200" i="1" dirty="0" smtClean="0"/>
                        <a:t>attempts</a:t>
                      </a:r>
                      <a:r>
                        <a:rPr lang="en-US" sz="1200" i="0" dirty="0" smtClean="0"/>
                        <a:t> &gt;= </a:t>
                      </a:r>
                      <a:r>
                        <a:rPr lang="en-US" sz="1200" i="1" dirty="0" smtClean="0"/>
                        <a:t>max</a:t>
                      </a:r>
                      <a:r>
                        <a:rPr lang="en-US" sz="1200" i="0" dirty="0" smtClean="0"/>
                        <a:t>, reduce to Idle</a:t>
                      </a:r>
                      <a:r>
                        <a:rPr lang="en-US" sz="1200" i="0" baseline="0" dirty="0" smtClean="0"/>
                        <a:t> state and issue </a:t>
                      </a:r>
                      <a:r>
                        <a:rPr lang="en-US" sz="1200" i="0" baseline="0" dirty="0" err="1" smtClean="0"/>
                        <a:t>TooManyAttemptMsg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r>
                        <a:rPr lang="en-US" sz="1200" i="0" baseline="0" dirty="0" smtClean="0"/>
                        <a:t>; otherwise, increase </a:t>
                      </a:r>
                      <a:r>
                        <a:rPr lang="en-US" sz="1200" i="1" baseline="0" dirty="0" smtClean="0"/>
                        <a:t>context</a:t>
                      </a:r>
                      <a:r>
                        <a:rPr lang="en-US" sz="1200" i="0" baseline="0" dirty="0" smtClean="0"/>
                        <a:t>’s </a:t>
                      </a:r>
                      <a:r>
                        <a:rPr lang="en-US" sz="1200" i="1" baseline="0" dirty="0" smtClean="0"/>
                        <a:t>attempts</a:t>
                      </a:r>
                      <a:r>
                        <a:rPr lang="en-US" sz="1200" i="0" baseline="0" dirty="0" smtClean="0"/>
                        <a:t> by one and issue </a:t>
                      </a:r>
                      <a:r>
                        <a:rPr lang="en-US" sz="1200" i="0" baseline="0" dirty="0" err="1" smtClean="0"/>
                        <a:t>IncorrectPinMsg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logout()</a:t>
                      </a:r>
                    </a:p>
                  </a:txBody>
                  <a:tcPr/>
                </a:tc>
                <a:tc>
                  <a:txBody>
                    <a:bodyPr/>
                    <a:lstStyle/>
                    <a:p>
                      <a:r>
                        <a:rPr lang="en-US" sz="1200" i="0" dirty="0" smtClean="0"/>
                        <a:t>Change</a:t>
                      </a:r>
                      <a:r>
                        <a:rPr lang="en-US" sz="1200" i="0" baseline="0" dirty="0" smtClean="0"/>
                        <a:t> current to Idle state</a:t>
                      </a:r>
                      <a:endParaRPr lang="en-US" sz="1200" i="0" dirty="0"/>
                    </a:p>
                  </a:txBody>
                  <a:tcPr/>
                </a:tc>
              </a:tr>
            </a:tbl>
          </a:graphicData>
        </a:graphic>
      </p:graphicFrame>
    </p:spTree>
    <p:extLst>
      <p:ext uri="{BB962C8B-B14F-4D97-AF65-F5344CB8AC3E}">
        <p14:creationId xmlns:p14="http://schemas.microsoft.com/office/powerpoint/2010/main" val="80888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101887901"/>
              </p:ext>
            </p:extLst>
          </p:nvPr>
        </p:nvGraphicFramePr>
        <p:xfrm>
          <a:off x="379412" y="1150277"/>
          <a:ext cx="11430000" cy="30175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ReadyState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Ready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smtClean="0"/>
                        <a:t>suspend()</a:t>
                      </a:r>
                    </a:p>
                  </a:txBody>
                  <a:tcPr/>
                </a:tc>
                <a:tc>
                  <a:txBody>
                    <a:bodyPr/>
                    <a:lstStyle/>
                    <a:p>
                      <a:r>
                        <a:rPr lang="en-US" sz="1200" i="0" dirty="0" smtClean="0"/>
                        <a:t>Change </a:t>
                      </a:r>
                      <a:r>
                        <a:rPr lang="en-US" sz="1200" i="1" dirty="0" smtClean="0"/>
                        <a:t>current</a:t>
                      </a:r>
                      <a:r>
                        <a:rPr lang="en-US" sz="1200" i="0" dirty="0" smtClean="0"/>
                        <a:t> to Suspended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NoFundMsg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withdraw()</a:t>
                      </a:r>
                    </a:p>
                  </a:txBody>
                  <a:tcPr/>
                </a:tc>
                <a:tc>
                  <a:txBody>
                    <a:bodyPr/>
                    <a:lstStyle/>
                    <a:p>
                      <a:r>
                        <a:rPr lang="en-US" sz="1200" i="0" dirty="0" smtClean="0"/>
                        <a:t>Change</a:t>
                      </a:r>
                      <a:r>
                        <a:rPr lang="en-US" sz="1200" i="0" baseline="0" dirty="0" smtClean="0"/>
                        <a:t> </a:t>
                      </a:r>
                      <a:r>
                        <a:rPr lang="en-US" sz="1200" i="1" baseline="0" dirty="0" smtClean="0"/>
                        <a:t>current</a:t>
                      </a:r>
                      <a:r>
                        <a:rPr lang="en-US" sz="1200" i="0" baseline="0" dirty="0" smtClean="0"/>
                        <a:t> to Temp state, issue </a:t>
                      </a:r>
                      <a:r>
                        <a:rPr lang="en-US" sz="1200" i="0" baseline="0" dirty="0" err="1" smtClean="0"/>
                        <a:t>DoWithdraw</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Issue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spTree>
    <p:extLst>
      <p:ext uri="{BB962C8B-B14F-4D97-AF65-F5344CB8AC3E}">
        <p14:creationId xmlns:p14="http://schemas.microsoft.com/office/powerpoint/2010/main" val="274933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96767167"/>
              </p:ext>
            </p:extLst>
          </p:nvPr>
        </p:nvGraphicFramePr>
        <p:xfrm>
          <a:off x="379412" y="1150277"/>
          <a:ext cx="11430000" cy="24688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OverdrawnState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Overdrawn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BelowMinMsg</a:t>
                      </a:r>
                      <a:r>
                        <a:rPr lang="en-US" sz="1200" i="0" dirty="0" smtClean="0"/>
                        <a:t> </a:t>
                      </a:r>
                      <a:r>
                        <a:rPr lang="en-US" sz="1200" i="0" baseline="0" dirty="0" smtClean="0"/>
                        <a:t>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Change </a:t>
                      </a:r>
                      <a:r>
                        <a:rPr lang="en-US" sz="1200" i="1" dirty="0" smtClean="0"/>
                        <a:t>current</a:t>
                      </a:r>
                      <a:r>
                        <a:rPr lang="en-US" sz="1200" i="0" dirty="0" smtClean="0"/>
                        <a:t> to Temp state,</a:t>
                      </a:r>
                      <a:r>
                        <a:rPr lang="en-US" sz="1200" i="0" baseline="0" dirty="0" smtClean="0"/>
                        <a:t> i</a:t>
                      </a:r>
                      <a:r>
                        <a:rPr lang="en-US" sz="1200" i="0" dirty="0" smtClean="0"/>
                        <a:t>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95426733"/>
              </p:ext>
            </p:extLst>
          </p:nvPr>
        </p:nvGraphicFramePr>
        <p:xfrm>
          <a:off x="379412" y="39058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LockedState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Locked state in EFSM; handle unlock and </a:t>
                      </a:r>
                      <a:r>
                        <a:rPr lang="en-US" sz="1200" baseline="0" dirty="0" err="1" smtClean="0"/>
                        <a:t>unlockFail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unlock()</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a:t>
                      </a:r>
                      <a:endParaRPr lang="en-US" sz="1200" i="1" dirty="0"/>
                    </a:p>
                  </a:txBody>
                  <a:tcPr/>
                </a:tc>
              </a:tr>
              <a:tr h="274320">
                <a:tc>
                  <a:txBody>
                    <a:bodyPr/>
                    <a:lstStyle/>
                    <a:p>
                      <a:r>
                        <a:rPr lang="en-US" sz="1200" dirty="0" err="1" smtClean="0"/>
                        <a:t>unlockFail</a:t>
                      </a:r>
                      <a:r>
                        <a:rPr lang="en-US" sz="1200" dirty="0" smtClean="0"/>
                        <a:t>()</a:t>
                      </a:r>
                    </a:p>
                  </a:txBody>
                  <a:tcPr/>
                </a:tc>
                <a:tc>
                  <a:txBody>
                    <a:bodyPr/>
                    <a:lstStyle/>
                    <a:p>
                      <a:r>
                        <a:rPr lang="en-US" sz="1200" i="0" dirty="0" smtClean="0"/>
                        <a:t>Issue </a:t>
                      </a:r>
                      <a:r>
                        <a:rPr lang="en-US" sz="1200" i="0" dirty="0" err="1" smtClean="0"/>
                        <a:t>IncorrectPinMsg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Tree>
    <p:extLst>
      <p:ext uri="{BB962C8B-B14F-4D97-AF65-F5344CB8AC3E}">
        <p14:creationId xmlns:p14="http://schemas.microsoft.com/office/powerpoint/2010/main" val="120625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016166541"/>
              </p:ext>
            </p:extLst>
          </p:nvPr>
        </p:nvGraphicFramePr>
        <p:xfrm>
          <a:off x="379412" y="1150277"/>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SuspendedState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Suspended state in EFSM; handle activate, balance and close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activate()</a:t>
                      </a:r>
                    </a:p>
                  </a:txBody>
                  <a:tcPr/>
                </a:tc>
                <a:tc>
                  <a:txBody>
                    <a:bodyPr/>
                    <a:lstStyle/>
                    <a:p>
                      <a:r>
                        <a:rPr lang="en-US" sz="1200" i="0" dirty="0" smtClean="0"/>
                        <a:t>Change </a:t>
                      </a:r>
                      <a:r>
                        <a:rPr lang="en-US" sz="1200" i="1" dirty="0" smtClean="0"/>
                        <a:t>current</a:t>
                      </a:r>
                      <a:r>
                        <a:rPr lang="en-US" sz="1200" i="0" dirty="0" smtClean="0"/>
                        <a:t> to Ready state</a:t>
                      </a:r>
                      <a:endParaRPr lang="en-US" sz="1200" i="0" dirty="0"/>
                    </a:p>
                  </a:txBody>
                  <a:tcPr/>
                </a:tc>
              </a:tr>
              <a:tr h="274320">
                <a:tc>
                  <a:txBody>
                    <a:bodyPr/>
                    <a:lstStyle/>
                    <a:p>
                      <a:r>
                        <a:rPr lang="en-US" sz="1200" dirty="0" smtClean="0"/>
                        <a:t>close()</a:t>
                      </a:r>
                    </a:p>
                  </a:txBody>
                  <a:tcPr/>
                </a:tc>
                <a:tc>
                  <a:txBody>
                    <a:bodyPr/>
                    <a:lstStyle/>
                    <a:p>
                      <a:r>
                        <a:rPr lang="en-US" sz="1200" i="0" dirty="0" smtClean="0"/>
                        <a:t>Change </a:t>
                      </a:r>
                      <a:r>
                        <a:rPr lang="en-US" sz="1200" i="1" dirty="0" smtClean="0"/>
                        <a:t>current</a:t>
                      </a:r>
                      <a:r>
                        <a:rPr lang="en-US" sz="1200" i="0" dirty="0" smtClean="0"/>
                        <a:t> to Closed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90698052"/>
              </p:ext>
            </p:extLst>
          </p:nvPr>
        </p:nvGraphicFramePr>
        <p:xfrm>
          <a:off x="379412" y="3276600"/>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TempState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Temp state in EFSM; handle </a:t>
                      </a:r>
                      <a:r>
                        <a:rPr lang="en-US" sz="1200" baseline="0" dirty="0" err="1" smtClean="0"/>
                        <a:t>aboveMin</a:t>
                      </a:r>
                      <a:r>
                        <a:rPr lang="en-US" sz="1200" baseline="0" dirty="0" smtClean="0"/>
                        <a:t>, </a:t>
                      </a:r>
                      <a:r>
                        <a:rPr lang="en-US" sz="1200" baseline="0" dirty="0" err="1" smtClean="0"/>
                        <a:t>belowMin</a:t>
                      </a:r>
                      <a:r>
                        <a:rPr lang="en-US" sz="1200" baseline="0" dirty="0" smtClean="0"/>
                        <a:t> and </a:t>
                      </a:r>
                      <a:r>
                        <a:rPr lang="en-US" sz="1200" baseline="0" dirty="0" err="1" smtClean="0"/>
                        <a:t>withdrawBelowMin</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aboveMin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Ready state</a:t>
                      </a:r>
                      <a:endParaRPr lang="en-US" sz="1200" i="1" dirty="0"/>
                    </a:p>
                  </a:txBody>
                  <a:tcPr/>
                </a:tc>
              </a:tr>
              <a:tr h="274320">
                <a:tc>
                  <a:txBody>
                    <a:bodyPr/>
                    <a:lstStyle/>
                    <a:p>
                      <a:r>
                        <a:rPr lang="en-US" sz="1200" dirty="0" err="1" smtClean="0"/>
                        <a:t>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a:t>
                      </a:r>
                      <a:endParaRPr lang="en-US" sz="1200" i="1" dirty="0"/>
                    </a:p>
                  </a:txBody>
                  <a:tcPr/>
                </a:tc>
              </a:tr>
              <a:tr h="274320">
                <a:tc>
                  <a:txBody>
                    <a:bodyPr/>
                    <a:lstStyle/>
                    <a:p>
                      <a:r>
                        <a:rPr lang="en-US" sz="1200" dirty="0" err="1" smtClean="0"/>
                        <a:t>withdrawBelowMin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 issue Penalty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Tree>
    <p:extLst>
      <p:ext uri="{BB962C8B-B14F-4D97-AF65-F5344CB8AC3E}">
        <p14:creationId xmlns:p14="http://schemas.microsoft.com/office/powerpoint/2010/main" val="370525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1812" y="838200"/>
            <a:ext cx="8429415" cy="5334000"/>
          </a:xfrm>
        </p:spPr>
      </p:pic>
      <p:sp>
        <p:nvSpPr>
          <p:cNvPr id="5" name="Title 4"/>
          <p:cNvSpPr>
            <a:spLocks noGrp="1"/>
          </p:cNvSpPr>
          <p:nvPr>
            <p:ph type="title"/>
          </p:nvPr>
        </p:nvSpPr>
        <p:spPr>
          <a:xfrm>
            <a:off x="379412" y="407283"/>
            <a:ext cx="9751060" cy="406400"/>
          </a:xfrm>
        </p:spPr>
        <p:txBody>
          <a:bodyPr>
            <a:normAutofit fontScale="90000"/>
          </a:bodyPr>
          <a:lstStyle/>
          <a:p>
            <a:r>
              <a:rPr lang="en-US" sz="2400" dirty="0" smtClean="0"/>
              <a:t>4. Strategy Pattern</a:t>
            </a:r>
            <a:endParaRPr lang="en-US" sz="2400" dirty="0"/>
          </a:p>
        </p:txBody>
      </p:sp>
      <p:sp>
        <p:nvSpPr>
          <p:cNvPr id="7" name="TextBox 6"/>
          <p:cNvSpPr txBox="1"/>
          <p:nvPr/>
        </p:nvSpPr>
        <p:spPr>
          <a:xfrm>
            <a:off x="8456612" y="3352800"/>
            <a:ext cx="289560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out diagram of </a:t>
            </a:r>
            <a:r>
              <a:rPr lang="en-US" u="sng" dirty="0" smtClean="0"/>
              <a:t>strategy pattern</a:t>
            </a:r>
            <a:r>
              <a:rPr lang="en-US" dirty="0" smtClean="0"/>
              <a:t>. Each action corresponds to a strategy.</a:t>
            </a:r>
          </a:p>
        </p:txBody>
      </p:sp>
    </p:spTree>
    <p:extLst>
      <p:ext uri="{BB962C8B-B14F-4D97-AF65-F5344CB8AC3E}">
        <p14:creationId xmlns:p14="http://schemas.microsoft.com/office/powerpoint/2010/main" val="286649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690833924"/>
              </p:ext>
            </p:extLst>
          </p:nvPr>
        </p:nvGraphicFramePr>
        <p:xfrm>
          <a:off x="379412" y="1150277"/>
          <a:ext cx="11430000" cy="4846320"/>
        </p:xfrm>
        <a:graphic>
          <a:graphicData uri="http://schemas.openxmlformats.org/drawingml/2006/table">
            <a:tbl>
              <a:tblPr firstRow="1" bandRow="1">
                <a:tableStyleId>{5C22544A-7EE6-4342-B048-85BDC9FD1C3A}</a:tableStyleId>
              </a:tblPr>
              <a:tblGrid>
                <a:gridCol w="2286000"/>
                <a:gridCol w="3048000"/>
                <a:gridCol w="990600"/>
                <a:gridCol w="533400"/>
                <a:gridCol w="914400"/>
                <a:gridCol w="609600"/>
                <a:gridCol w="3048000"/>
              </a:tblGrid>
              <a:tr h="267101">
                <a:tc gridSpan="7">
                  <a:txBody>
                    <a:bodyPr/>
                    <a:lstStyle/>
                    <a:p>
                      <a:r>
                        <a:rPr lang="en-US" sz="1200" b="0" dirty="0" smtClean="0"/>
                        <a:t>Class: </a:t>
                      </a:r>
                      <a:r>
                        <a:rPr lang="en-US" sz="1200" b="0" dirty="0" err="1" smtClean="0"/>
                        <a:t>OutputProcessor</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Purpose</a:t>
                      </a:r>
                      <a:endParaRPr lang="en-US" sz="1200" dirty="0"/>
                    </a:p>
                  </a:txBody>
                  <a:tcPr/>
                </a:tc>
                <a:tc gridSpan="6">
                  <a:txBody>
                    <a:bodyPr/>
                    <a:lstStyle/>
                    <a:p>
                      <a:r>
                        <a:rPr lang="en-US" sz="1200" b="0" dirty="0" smtClean="0"/>
                        <a:t>Play</a:t>
                      </a:r>
                      <a:r>
                        <a:rPr lang="en-US" sz="1200" b="0" baseline="0" dirty="0" smtClean="0"/>
                        <a:t> the role of output processor in MDA architecture; as client of various action strategies, issue actions on each strategy’s base class</a:t>
                      </a:r>
                      <a:endParaRPr lang="en-US" sz="1200" b="0"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45168">
                <a:tc rowSpan="7">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baseline="0" dirty="0" smtClean="0"/>
                        <a:t>ds</a:t>
                      </a:r>
                      <a:r>
                        <a:rPr lang="en-US" sz="1200" baseline="0" dirty="0" smtClean="0"/>
                        <a:t>: point to a </a:t>
                      </a:r>
                      <a:r>
                        <a:rPr lang="en-US" sz="1200" baseline="0" dirty="0" err="1" smtClean="0"/>
                        <a:t>DataStore</a:t>
                      </a:r>
                      <a:r>
                        <a:rPr lang="en-US" sz="1200" baseline="0" dirty="0" smtClean="0"/>
                        <a:t> object; some actions need a </a:t>
                      </a:r>
                      <a:r>
                        <a:rPr lang="en-US" sz="1200" baseline="0" dirty="0" err="1" smtClean="0"/>
                        <a:t>DataStore</a:t>
                      </a:r>
                      <a:r>
                        <a:rPr lang="en-US" sz="1200" baseline="0" dirty="0" smtClean="0"/>
                        <a:t> object to </a:t>
                      </a:r>
                      <a:r>
                        <a:rPr lang="en-US" sz="1200" baseline="0" smtClean="0"/>
                        <a:t>access data</a:t>
                      </a:r>
                      <a:endParaRPr lang="en-US" sz="1200" baseline="0" dirty="0" smtClean="0"/>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sda</a:t>
                      </a:r>
                      <a:r>
                        <a:rPr lang="en-US" sz="1200" baseline="0" dirty="0" smtClean="0"/>
                        <a:t>: pointer to </a:t>
                      </a:r>
                      <a:r>
                        <a:rPr lang="en-US" sz="1200" baseline="0" dirty="0" err="1" smtClean="0"/>
                        <a:t>StoreDataAction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iimp</a:t>
                      </a:r>
                      <a:r>
                        <a:rPr lang="en-US" sz="1200" baseline="0" dirty="0" smtClean="0"/>
                        <a:t>: pointer to </a:t>
                      </a:r>
                      <a:r>
                        <a:rPr lang="en-US" sz="1200" baseline="0" dirty="0" err="1" smtClean="0"/>
                        <a:t>IncorrectIdMsgAction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ppa</a:t>
                      </a:r>
                      <a:r>
                        <a:rPr lang="en-US" sz="1200" baseline="0" dirty="0" smtClean="0"/>
                        <a:t>: pointer to </a:t>
                      </a:r>
                      <a:r>
                        <a:rPr lang="en-US" sz="1200" baseline="0" dirty="0" err="1" smtClean="0"/>
                        <a:t>PromptPinAction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dda</a:t>
                      </a:r>
                      <a:r>
                        <a:rPr lang="en-US" sz="1200" baseline="0" dirty="0" smtClean="0"/>
                        <a:t>: pointer to </a:t>
                      </a:r>
                      <a:r>
                        <a:rPr lang="en-US" sz="1200" baseline="0" dirty="0" err="1" smtClean="0"/>
                        <a:t>DoDepositAction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dba</a:t>
                      </a:r>
                      <a:r>
                        <a:rPr lang="en-US" sz="1200" baseline="0" dirty="0" smtClean="0"/>
                        <a:t>: pointer to </a:t>
                      </a:r>
                      <a:r>
                        <a:rPr lang="en-US" sz="1200" baseline="0" dirty="0" err="1" smtClean="0"/>
                        <a:t>DoWithdrawAction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6">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Abstract factory instance used to create/configure all the previous pointers</a:t>
                      </a:r>
                    </a:p>
                  </a:txBody>
                  <a:tcPr/>
                </a:tc>
                <a:tc hMerge="1">
                  <a:txBody>
                    <a:bodyPr/>
                    <a:lstStyle/>
                    <a:p>
                      <a:endParaRPr lang="en-US"/>
                    </a:p>
                  </a:txBody>
                  <a:tcPr/>
                </a:tc>
                <a:tc hMerge="1">
                  <a:txBody>
                    <a:bodyPr/>
                    <a:lstStyle/>
                    <a:p>
                      <a:endParaRPr lang="en-US"/>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Constructor(</a:t>
                      </a:r>
                      <a:r>
                        <a:rPr lang="en-US" sz="1200" dirty="0" err="1" smtClean="0"/>
                        <a:t>AbstractFacotry</a:t>
                      </a:r>
                      <a:r>
                        <a:rPr lang="en-US" sz="1200" dirty="0" smtClean="0"/>
                        <a:t> *</a:t>
                      </a:r>
                      <a:r>
                        <a:rPr lang="en-US" sz="1200" dirty="0" err="1" smtClean="0"/>
                        <a:t>af</a:t>
                      </a:r>
                      <a:r>
                        <a:rPr lang="en-US" sz="1200" dirty="0" smtClean="0"/>
                        <a:t>)</a:t>
                      </a:r>
                    </a:p>
                  </a:txBody>
                  <a:tcPr/>
                </a:tc>
                <a:tc>
                  <a:txBody>
                    <a:bodyPr/>
                    <a:lstStyle/>
                    <a:p>
                      <a:r>
                        <a:rPr lang="en-US" sz="1200" i="0" dirty="0" smtClean="0"/>
                        <a:t>Initialize </a:t>
                      </a:r>
                      <a:r>
                        <a:rPr lang="en-US" sz="1200" i="1" dirty="0" err="1" smtClean="0"/>
                        <a:t>af</a:t>
                      </a:r>
                      <a:r>
                        <a:rPr lang="en-US" sz="1200" i="1" dirty="0" smtClean="0"/>
                        <a:t> </a:t>
                      </a:r>
                      <a:r>
                        <a:rPr lang="en-US" sz="1200" i="0" dirty="0" smtClean="0"/>
                        <a:t>with</a:t>
                      </a:r>
                      <a:r>
                        <a:rPr lang="en-US" sz="1200" i="0" baseline="0" dirty="0" smtClean="0"/>
                        <a:t> a concrete factory</a:t>
                      </a:r>
                      <a:endParaRPr lang="en-US" sz="1200" i="1" dirty="0"/>
                    </a:p>
                  </a:txBody>
                  <a:tcPr/>
                </a:tc>
                <a:tc grid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7101">
                <a:tc>
                  <a:txBody>
                    <a:bodyPr/>
                    <a:lstStyle/>
                    <a:p>
                      <a:r>
                        <a:rPr lang="en-US" sz="1200" dirty="0" err="1" smtClean="0"/>
                        <a:t>init</a:t>
                      </a:r>
                      <a:r>
                        <a:rPr lang="en-US" sz="1200" dirty="0" smtClean="0"/>
                        <a:t>()</a:t>
                      </a:r>
                    </a:p>
                  </a:txBody>
                  <a:tcPr/>
                </a:tc>
                <a:tc gridSpan="6">
                  <a:txBody>
                    <a:bodyPr/>
                    <a:lstStyle/>
                    <a:p>
                      <a:r>
                        <a:rPr lang="en-US" sz="1200" i="0" dirty="0" smtClean="0"/>
                        <a:t>Create/configure </a:t>
                      </a:r>
                      <a:r>
                        <a:rPr lang="en-US" sz="1200" i="0" dirty="0" err="1" smtClean="0"/>
                        <a:t>DataStore</a:t>
                      </a:r>
                      <a:r>
                        <a:rPr lang="en-US" sz="1200" i="0" baseline="0" dirty="0" smtClean="0"/>
                        <a:t> object and action strategies using </a:t>
                      </a:r>
                      <a:r>
                        <a:rPr lang="en-US" sz="1200" i="1" baseline="0" dirty="0" err="1" smtClean="0"/>
                        <a:t>af</a:t>
                      </a:r>
                      <a:r>
                        <a:rPr lang="en-US" sz="1200" i="0" baseline="0" dirty="0" smtClean="0"/>
                        <a:t>, see Abstract Factory Pattern for details</a:t>
                      </a:r>
                      <a:endParaRPr lang="en-US" sz="1200" i="1"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err="1" smtClean="0"/>
                        <a:t>storeData</a:t>
                      </a:r>
                      <a:r>
                        <a:rPr lang="en-US" sz="1200" dirty="0" smtClean="0"/>
                        <a:t>()</a:t>
                      </a:r>
                    </a:p>
                  </a:txBody>
                  <a:tcPr/>
                </a:tc>
                <a:tc gridSpan="2">
                  <a:txBody>
                    <a:bodyPr/>
                    <a:lstStyle/>
                    <a:p>
                      <a:r>
                        <a:rPr lang="en-US" sz="1200" i="0" dirty="0" smtClean="0"/>
                        <a:t>Forward</a:t>
                      </a:r>
                      <a:r>
                        <a:rPr lang="en-US" sz="1200" i="0" baseline="0" dirty="0" smtClean="0"/>
                        <a:t> action by invoking </a:t>
                      </a:r>
                      <a:r>
                        <a:rPr lang="en-US" sz="1200" i="0" baseline="0" dirty="0" err="1" smtClean="0"/>
                        <a:t>sda</a:t>
                      </a:r>
                      <a:r>
                        <a:rPr lang="en-US" sz="1200" i="0" baseline="0" dirty="0" smtClean="0"/>
                        <a:t>-&gt;</a:t>
                      </a:r>
                      <a:r>
                        <a:rPr lang="en-US" sz="1200" i="0" baseline="0" dirty="0" err="1" smtClean="0"/>
                        <a:t>storeData</a:t>
                      </a:r>
                      <a:r>
                        <a:rPr lang="en-US" sz="1200" i="0" baseline="0" dirty="0" smtClean="0"/>
                        <a:t>()</a:t>
                      </a:r>
                      <a:endParaRPr lang="en-US" sz="1200" i="0" dirty="0"/>
                    </a:p>
                  </a:txBody>
                  <a:tcPr/>
                </a:tc>
                <a:tc hMerge="1">
                  <a:txBody>
                    <a:bodyPr/>
                    <a:lstStyle/>
                    <a:p>
                      <a:endParaRPr lang="en-US"/>
                    </a:p>
                  </a:txBody>
                  <a:tcPr/>
                </a:tc>
                <a:tc gridSpan="2">
                  <a:txBody>
                    <a:bodyPr/>
                    <a:lstStyle/>
                    <a:p>
                      <a:r>
                        <a:rPr lang="en-US" sz="1200" i="0" dirty="0" err="1" smtClean="0"/>
                        <a:t>doDeposit</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dda</a:t>
                      </a:r>
                      <a:r>
                        <a:rPr lang="en-US" sz="1200" i="0" baseline="0" dirty="0" smtClean="0"/>
                        <a:t>-&gt;</a:t>
                      </a:r>
                      <a:r>
                        <a:rPr lang="en-US" sz="1200" i="0" dirty="0" err="1" smtClean="0"/>
                        <a:t>doDeposit</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incorrecePinMsg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ipma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noFundMsg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nfma</a:t>
                      </a:r>
                      <a:r>
                        <a:rPr lang="en-US" sz="1200" i="0" baseline="0" dirty="0" smtClean="0"/>
                        <a:t>-&gt;</a:t>
                      </a:r>
                      <a:r>
                        <a:rPr lang="en-US" sz="1200" i="0" dirty="0" err="1" smtClean="0"/>
                        <a:t>noFundMsg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incorrectIdMsg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iima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displayBalance</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dba-&gt;</a:t>
                      </a:r>
                      <a:r>
                        <a:rPr lang="en-US" sz="1200" i="0" dirty="0" err="1" smtClean="0"/>
                        <a:t>displayBalance</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tooManyAttemptMsg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tmama</a:t>
                      </a:r>
                      <a:r>
                        <a:rPr lang="en-US" sz="1200" i="0" baseline="0" dirty="0" smtClean="0"/>
                        <a:t>-&gt;</a:t>
                      </a:r>
                      <a:r>
                        <a:rPr lang="en-US" sz="1200" dirty="0" err="1" smtClean="0"/>
                        <a:t>tooManyAttemptMsg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doWithdraw</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dwm</a:t>
                      </a:r>
                      <a:r>
                        <a:rPr lang="en-US" sz="1200" i="0" baseline="0" dirty="0" smtClean="0"/>
                        <a:t>-&gt;</a:t>
                      </a:r>
                      <a:r>
                        <a:rPr lang="en-US" sz="1200" i="0" dirty="0" err="1" smtClean="0"/>
                        <a:t>doWithdraw</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promptPin</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ppa</a:t>
                      </a:r>
                      <a:r>
                        <a:rPr lang="en-US" sz="1200" i="0" baseline="0" dirty="0" smtClean="0"/>
                        <a:t>-&gt;</a:t>
                      </a:r>
                      <a:r>
                        <a:rPr lang="en-US" sz="1200" dirty="0" err="1" smtClean="0"/>
                        <a:t>promptPin</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belowMinMsg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bmma</a:t>
                      </a:r>
                      <a:r>
                        <a:rPr lang="en-US" sz="1200" i="0" baseline="0" dirty="0" smtClean="0"/>
                        <a:t>-&gt;</a:t>
                      </a:r>
                      <a:r>
                        <a:rPr lang="en-US" sz="1200" i="0" dirty="0" err="1" smtClean="0"/>
                        <a:t>belowMinMsg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displayMenu</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dma</a:t>
                      </a:r>
                      <a:r>
                        <a:rPr lang="en-US" sz="1200" i="0" baseline="0" dirty="0" smtClean="0"/>
                        <a:t>-&gt;</a:t>
                      </a:r>
                      <a:r>
                        <a:rPr lang="en-US" sz="1200" dirty="0" err="1" smtClean="0"/>
                        <a:t>displayMenu</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payPenalty</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dpa</a:t>
                      </a:r>
                      <a:r>
                        <a:rPr lang="en-US" sz="1200" i="0" baseline="0" dirty="0" smtClean="0"/>
                        <a:t>-&gt;</a:t>
                      </a:r>
                      <a:r>
                        <a:rPr lang="en-US" sz="1200" i="0" dirty="0" err="1" smtClean="0"/>
                        <a:t>payPenalty</a:t>
                      </a:r>
                      <a:r>
                        <a:rPr lang="en-US" sz="1200" i="0" baseline="0" dirty="0" smtClean="0"/>
                        <a:t>()</a:t>
                      </a:r>
                      <a:endParaRPr lang="en-US" sz="1200" i="0" dirty="0" smtClean="0"/>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239542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80309375"/>
              </p:ext>
            </p:extLst>
          </p:nvPr>
        </p:nvGraphicFramePr>
        <p:xfrm>
          <a:off x="379412" y="1150277"/>
          <a:ext cx="11430000" cy="155448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StoreDataAction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StoreData</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subclass</a:t>
                      </a:r>
                      <a:r>
                        <a:rPr lang="en-US" sz="1200" i="0" baseline="0" dirty="0" smtClean="0"/>
                        <a:t> should override it to s</a:t>
                      </a:r>
                      <a:r>
                        <a:rPr lang="en-US" sz="1200" i="0" dirty="0" smtClean="0"/>
                        <a:t>tore</a:t>
                      </a:r>
                      <a:r>
                        <a:rPr lang="en-US" sz="1200" i="0" baseline="0" dirty="0" smtClean="0"/>
                        <a:t> </a:t>
                      </a:r>
                      <a:r>
                        <a:rPr lang="en-US" sz="1200" i="0" baseline="0" dirty="0" err="1" smtClean="0"/>
                        <a:t>temp_pin</a:t>
                      </a:r>
                      <a:r>
                        <a:rPr lang="en-US" sz="1200" i="0" baseline="0" dirty="0" smtClean="0"/>
                        <a:t>, </a:t>
                      </a:r>
                      <a:r>
                        <a:rPr lang="en-US" sz="1200" i="0" baseline="0" dirty="0" err="1" smtClean="0"/>
                        <a:t>temp_id</a:t>
                      </a:r>
                      <a:r>
                        <a:rPr lang="en-US" sz="1200" i="0" baseline="0" dirty="0" smtClean="0"/>
                        <a:t> and </a:t>
                      </a:r>
                      <a:r>
                        <a:rPr lang="en-US" sz="1200" i="0" baseline="0" dirty="0" err="1" smtClean="0"/>
                        <a:t>temp_balance</a:t>
                      </a:r>
                      <a:r>
                        <a:rPr lang="en-US" sz="1200" i="0" baseline="0" dirty="0" smtClean="0"/>
                        <a:t> to pin, id and balance respectively; different strategies differs in the type of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65654351"/>
              </p:ext>
            </p:extLst>
          </p:nvPr>
        </p:nvGraphicFramePr>
        <p:xfrm>
          <a:off x="379412" y="2990678"/>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DataStore1 object and execute the store action</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36485563"/>
              </p:ext>
            </p:extLst>
          </p:nvPr>
        </p:nvGraphicFramePr>
        <p:xfrm>
          <a:off x="379412" y="4648200"/>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DataStore2 object and execute the store action</a:t>
                      </a:r>
                      <a:endParaRPr lang="en-US" sz="1200" i="0" dirty="0"/>
                    </a:p>
                  </a:txBody>
                  <a:tcPr/>
                </a:tc>
              </a:tr>
            </a:tbl>
          </a:graphicData>
        </a:graphic>
      </p:graphicFrame>
    </p:spTree>
    <p:extLst>
      <p:ext uri="{BB962C8B-B14F-4D97-AF65-F5344CB8AC3E}">
        <p14:creationId xmlns:p14="http://schemas.microsoft.com/office/powerpoint/2010/main" val="401871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069210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IncorrectPinMsgAction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IncorrectPinMsg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34406579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Print out incorrect PIN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809013723"/>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PIN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1682098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p:txBody>
          <a:bodyPr>
            <a:normAutofit fontScale="92500" lnSpcReduction="20000"/>
          </a:bodyPr>
          <a:lstStyle/>
          <a:p>
            <a:r>
              <a:rPr lang="en-US" dirty="0"/>
              <a:t>1. MDA-EFSM Model for the Account </a:t>
            </a:r>
            <a:r>
              <a:rPr lang="en-US" dirty="0" smtClean="0"/>
              <a:t>Components</a:t>
            </a:r>
          </a:p>
          <a:p>
            <a:r>
              <a:rPr lang="en-US" dirty="0"/>
              <a:t>2. Class Diagrams of All </a:t>
            </a:r>
            <a:r>
              <a:rPr lang="en-US" dirty="0" smtClean="0"/>
              <a:t>Components</a:t>
            </a:r>
          </a:p>
          <a:p>
            <a:r>
              <a:rPr lang="en-US" dirty="0"/>
              <a:t>3. State </a:t>
            </a:r>
            <a:r>
              <a:rPr lang="en-US" dirty="0" smtClean="0"/>
              <a:t>Pattern</a:t>
            </a:r>
          </a:p>
          <a:p>
            <a:r>
              <a:rPr lang="en-US" dirty="0"/>
              <a:t>4. Strategy </a:t>
            </a:r>
            <a:r>
              <a:rPr lang="en-US" dirty="0" smtClean="0"/>
              <a:t>Pattern</a:t>
            </a:r>
          </a:p>
          <a:p>
            <a:r>
              <a:rPr lang="en-US" dirty="0"/>
              <a:t>5. Abstract Factory </a:t>
            </a:r>
            <a:r>
              <a:rPr lang="en-US" dirty="0" smtClean="0"/>
              <a:t>Pattern</a:t>
            </a:r>
          </a:p>
          <a:p>
            <a:r>
              <a:rPr lang="en-US" dirty="0"/>
              <a:t>6. Details for Other </a:t>
            </a:r>
            <a:r>
              <a:rPr lang="en-US" dirty="0" smtClean="0"/>
              <a:t>Classes</a:t>
            </a:r>
          </a:p>
          <a:p>
            <a:r>
              <a:rPr lang="en-US" dirty="0"/>
              <a:t>7. Dynamics for Two </a:t>
            </a:r>
            <a:r>
              <a:rPr lang="en-US" dirty="0" smtClean="0"/>
              <a:t>Scenarios</a:t>
            </a:r>
          </a:p>
          <a:p>
            <a:r>
              <a:rPr lang="en-US" dirty="0"/>
              <a:t>8. Source Code and </a:t>
            </a:r>
            <a:r>
              <a:rPr lang="en-US" dirty="0" smtClean="0"/>
              <a:t>Patterns</a:t>
            </a:r>
          </a:p>
          <a:p>
            <a:r>
              <a:rPr lang="en-US" dirty="0"/>
              <a:t>9. Source </a:t>
            </a:r>
            <a:r>
              <a:rPr lang="en-US" dirty="0" smtClean="0"/>
              <a:t>Code</a:t>
            </a:r>
            <a:endParaRPr lang="en-US" dirty="0"/>
          </a:p>
        </p:txBody>
      </p:sp>
      <p:sp>
        <p:nvSpPr>
          <p:cNvPr id="5" name="Title 4"/>
          <p:cNvSpPr>
            <a:spLocks noGrp="1"/>
          </p:cNvSpPr>
          <p:nvPr>
            <p:ph type="title"/>
          </p:nvPr>
        </p:nvSpPr>
        <p:spPr/>
        <p:txBody>
          <a:bodyPr/>
          <a:lstStyle/>
          <a:p>
            <a:r>
              <a:rPr lang="en-US" dirty="0" smtClean="0"/>
              <a:t>Table of Contents</a:t>
            </a:r>
            <a:endParaRPr lang="en-US" dirty="0"/>
          </a:p>
        </p:txBody>
      </p:sp>
    </p:spTree>
    <p:extLst>
      <p:ext uri="{BB962C8B-B14F-4D97-AF65-F5344CB8AC3E}">
        <p14:creationId xmlns:p14="http://schemas.microsoft.com/office/powerpoint/2010/main" val="285079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7228629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IncorrectIdMsgAction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IncorrectIdMsg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ID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90358859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Print out incorrect ID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7839934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ID</a:t>
                      </a:r>
                      <a:r>
                        <a:rPr lang="en-US" sz="1200" i="0" baseline="0" dirty="0" smtClean="0"/>
                        <a:t>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322707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394490420"/>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TooManyAttemptMsgAction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TooManyAttemptMsg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“too many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311489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Print out </a:t>
                      </a:r>
                      <a:r>
                        <a:rPr lang="en-US" sz="1200" i="0" baseline="0" dirty="0" smtClean="0"/>
                        <a:t>too many incorrect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40757079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too many incorrect PIN number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379229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13580043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PromptPinAction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PromptPin</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“please input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940812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Print out </a:t>
                      </a:r>
                      <a:r>
                        <a:rPr lang="en-US" sz="1200" i="0" baseline="0" dirty="0" smtClean="0"/>
                        <a:t>“please input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5920991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“please input PIN number”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133327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30982241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DisplayMenuAction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DisplayMenu</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Abstract method; override to print</a:t>
                      </a:r>
                      <a:r>
                        <a:rPr lang="en-US" sz="1200" i="0" baseline="0" dirty="0" smtClean="0"/>
                        <a:t> menu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20071519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Print out </a:t>
                      </a:r>
                      <a:r>
                        <a:rPr lang="en-US" sz="1200" i="0" baseline="0" dirty="0" smtClean="0"/>
                        <a:t>menu </a:t>
                      </a:r>
                      <a:r>
                        <a:rPr lang="en-US" sz="1200" i="0" dirty="0" smtClean="0"/>
                        <a:t>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00131836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menu for account2</a:t>
                      </a:r>
                    </a:p>
                  </a:txBody>
                  <a:tcPr/>
                </a:tc>
              </a:tr>
            </a:tbl>
          </a:graphicData>
        </a:graphic>
      </p:graphicFrame>
    </p:spTree>
    <p:extLst>
      <p:ext uri="{BB962C8B-B14F-4D97-AF65-F5344CB8AC3E}">
        <p14:creationId xmlns:p14="http://schemas.microsoft.com/office/powerpoint/2010/main" val="412820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07189025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DoDepositAction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DoDeposit</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deposit with</a:t>
                      </a:r>
                      <a:r>
                        <a:rPr lang="en-US" sz="1200" i="0" baseline="0" dirty="0" smtClean="0"/>
                        <a:t>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18119831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193095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spTree>
    <p:extLst>
      <p:ext uri="{BB962C8B-B14F-4D97-AF65-F5344CB8AC3E}">
        <p14:creationId xmlns:p14="http://schemas.microsoft.com/office/powerpoint/2010/main" val="2157435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438572689"/>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NoFundMsgAction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NoFundMsg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noFundMsg</a:t>
                      </a:r>
                      <a:r>
                        <a:rPr lang="en-US" sz="1200" dirty="0" smtClean="0"/>
                        <a:t>()</a:t>
                      </a:r>
                    </a:p>
                  </a:txBody>
                  <a:tcPr/>
                </a:tc>
                <a:tc>
                  <a:txBody>
                    <a:bodyPr/>
                    <a:lstStyle/>
                    <a:p>
                      <a:r>
                        <a:rPr lang="en-US" sz="1200" i="0" dirty="0" smtClean="0"/>
                        <a:t>Abstract method; override to prompt </a:t>
                      </a:r>
                      <a:r>
                        <a:rPr lang="en-US" sz="1200" i="0" dirty="0" err="1" smtClean="0"/>
                        <a:t>msg</a:t>
                      </a:r>
                      <a:r>
                        <a:rPr lang="en-US" sz="1200" i="0" baseline="0" dirty="0" smtClean="0"/>
                        <a:t> about insufficient fund</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03860199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2641111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spTree>
    <p:extLst>
      <p:ext uri="{BB962C8B-B14F-4D97-AF65-F5344CB8AC3E}">
        <p14:creationId xmlns:p14="http://schemas.microsoft.com/office/powerpoint/2010/main" val="1425980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5176295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DisplayBalanceAction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DisplayBalance</a:t>
                      </a:r>
                      <a:r>
                        <a:rPr lang="en-US" sz="1200" b="0" dirty="0" smtClean="0"/>
                        <a:t> </a:t>
                      </a:r>
                      <a:r>
                        <a:rPr lang="en-US" sz="1200" b="0" baseline="0" dirty="0" smtClean="0"/>
                        <a:t>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display current balance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7432128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DB</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 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02726594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DBAction2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a:t>
                      </a:r>
                      <a:r>
                        <a:rPr lang="en-US" sz="1200" i="0" baseline="0" dirty="0" smtClean="0"/>
                        <a:t> 2</a:t>
                      </a:r>
                      <a:endParaRPr lang="en-US" sz="1200" i="0" dirty="0"/>
                    </a:p>
                  </a:txBody>
                  <a:tcPr/>
                </a:tc>
              </a:tr>
            </a:tbl>
          </a:graphicData>
        </a:graphic>
      </p:graphicFrame>
    </p:spTree>
    <p:extLst>
      <p:ext uri="{BB962C8B-B14F-4D97-AF65-F5344CB8AC3E}">
        <p14:creationId xmlns:p14="http://schemas.microsoft.com/office/powerpoint/2010/main" val="201155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75158384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DoWithdrawAction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DoWithdraw</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3169770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1849339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spTree>
    <p:extLst>
      <p:ext uri="{BB962C8B-B14F-4D97-AF65-F5344CB8AC3E}">
        <p14:creationId xmlns:p14="http://schemas.microsoft.com/office/powerpoint/2010/main" val="1050016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02890742"/>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BelowMinMsgAction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BelowMinMsg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3701406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37512497"/>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spTree>
    <p:extLst>
      <p:ext uri="{BB962C8B-B14F-4D97-AF65-F5344CB8AC3E}">
        <p14:creationId xmlns:p14="http://schemas.microsoft.com/office/powerpoint/2010/main" val="116817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180177313"/>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DeductPenaltyAction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DeductPenalty</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penalty</a:t>
                      </a:r>
                      <a:r>
                        <a:rPr lang="en-US" sz="1200" baseline="0" dirty="0" smtClean="0"/>
                        <a:t>: amount of penalty to pay for different accounts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deduct</a:t>
                      </a:r>
                      <a:r>
                        <a:rPr lang="en-US" sz="1200" i="0" baseline="0" dirty="0" smtClean="0"/>
                        <a:t> penalty from </a:t>
                      </a:r>
                      <a:r>
                        <a:rPr lang="en-US" sz="1200" i="1" baseline="0"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89538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DP</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 </a:t>
                      </a:r>
                      <a:r>
                        <a:rPr lang="en-US" sz="1200" i="0" baseline="0" dirty="0" smtClean="0"/>
                        <a:t>penalty for Account1 is 20</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435469832"/>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a:t>
                      </a:r>
                      <a:r>
                        <a:rPr lang="en-US" sz="1200" i="0" baseline="0" dirty="0" smtClean="0"/>
                        <a:t>, penalty for Account2 is zero</a:t>
                      </a:r>
                      <a:endParaRPr lang="en-US" sz="1200" i="1" dirty="0"/>
                    </a:p>
                  </a:txBody>
                  <a:tcPr/>
                </a:tc>
              </a:tr>
            </a:tbl>
          </a:graphicData>
        </a:graphic>
      </p:graphicFrame>
    </p:spTree>
    <p:extLst>
      <p:ext uri="{BB962C8B-B14F-4D97-AF65-F5344CB8AC3E}">
        <p14:creationId xmlns:p14="http://schemas.microsoft.com/office/powerpoint/2010/main" val="10989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412" y="1066800"/>
            <a:ext cx="11353800" cy="5105400"/>
          </a:xfrm>
        </p:spPr>
      </p:pic>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Tree>
    <p:extLst>
      <p:ext uri="{BB962C8B-B14F-4D97-AF65-F5344CB8AC3E}">
        <p14:creationId xmlns:p14="http://schemas.microsoft.com/office/powerpoint/2010/main" val="588194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 – </a:t>
            </a:r>
            <a:r>
              <a:rPr lang="en-US" sz="2400" dirty="0" err="1" smtClean="0"/>
              <a:t>AbstractFactory</a:t>
            </a:r>
            <a:endParaRPr lang="en-US" sz="2400" dirty="0"/>
          </a:p>
        </p:txBody>
      </p:sp>
      <p:pic>
        <p:nvPicPr>
          <p:cNvPr id="8" name="Content Placeholder 7"/>
          <p:cNvPicPr>
            <a:picLocks noGrp="1" noChangeAspect="1"/>
          </p:cNvPicPr>
          <p:nvPr>
            <p:ph idx="1"/>
          </p:nvPr>
        </p:nvPicPr>
        <p:blipFill rotWithShape="1">
          <a:blip r:embed="rId2">
            <a:extLst>
              <a:ext uri="{28A0092B-C50C-407E-A947-70E740481C1C}">
                <a14:useLocalDpi xmlns:a14="http://schemas.microsoft.com/office/drawing/2010/main" val="0"/>
              </a:ext>
            </a:extLst>
          </a:blip>
          <a:srcRect l="5565" r="2909" b="66072"/>
          <a:stretch/>
        </p:blipFill>
        <p:spPr>
          <a:xfrm>
            <a:off x="379412" y="762000"/>
            <a:ext cx="11436440" cy="5486400"/>
          </a:xfrm>
        </p:spPr>
      </p:pic>
      <p:sp>
        <p:nvSpPr>
          <p:cNvPr id="4" name="TextBox 3"/>
          <p:cNvSpPr txBox="1"/>
          <p:nvPr/>
        </p:nvSpPr>
        <p:spPr>
          <a:xfrm>
            <a:off x="379412" y="4495800"/>
            <a:ext cx="273243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Class diagram of </a:t>
            </a:r>
            <a:r>
              <a:rPr lang="en-US" sz="1200" u="sng" dirty="0" smtClean="0"/>
              <a:t>abstract factory pattern</a:t>
            </a:r>
            <a:r>
              <a:rPr lang="en-US" sz="1200" dirty="0" smtClean="0"/>
              <a:t>, showing the relation between abstract factory and its clients(</a:t>
            </a:r>
            <a:r>
              <a:rPr lang="en-US" sz="1200" dirty="0" err="1" smtClean="0"/>
              <a:t>InputProcessor</a:t>
            </a:r>
            <a:r>
              <a:rPr lang="en-US" sz="1200" dirty="0" smtClean="0"/>
              <a:t> and </a:t>
            </a:r>
            <a:r>
              <a:rPr lang="en-US" sz="1200" dirty="0" err="1" smtClean="0"/>
              <a:t>OutputProcessors</a:t>
            </a:r>
            <a:r>
              <a:rPr lang="en-US" sz="1200" dirty="0" smtClean="0"/>
              <a:t>), but without showing the relations between concrete factories and its products.</a:t>
            </a:r>
            <a:endParaRPr lang="en-US" sz="1200" dirty="0"/>
          </a:p>
        </p:txBody>
      </p:sp>
    </p:spTree>
    <p:extLst>
      <p:ext uri="{BB962C8B-B14F-4D97-AF65-F5344CB8AC3E}">
        <p14:creationId xmlns:p14="http://schemas.microsoft.com/office/powerpoint/2010/main" val="4092597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II – Concrete Factories</a:t>
            </a:r>
            <a:endParaRPr lang="en-US" sz="2400" dirty="0"/>
          </a:p>
        </p:txBody>
      </p:sp>
      <p:pic>
        <p:nvPicPr>
          <p:cNvPr id="21" name="Content Placeholder 20"/>
          <p:cNvPicPr>
            <a:picLocks noGrp="1" noChangeAspect="1"/>
          </p:cNvPicPr>
          <p:nvPr>
            <p:ph idx="1"/>
          </p:nvPr>
        </p:nvPicPr>
        <p:blipFill rotWithShape="1">
          <a:blip r:embed="rId2">
            <a:extLst>
              <a:ext uri="{28A0092B-C50C-407E-A947-70E740481C1C}">
                <a14:useLocalDpi xmlns:a14="http://schemas.microsoft.com/office/drawing/2010/main" val="0"/>
              </a:ext>
            </a:extLst>
          </a:blip>
          <a:srcRect r="84" b="29762"/>
          <a:stretch/>
        </p:blipFill>
        <p:spPr>
          <a:xfrm rot="5400000">
            <a:off x="2860259" y="-1566447"/>
            <a:ext cx="5921973" cy="10578867"/>
          </a:xfrm>
        </p:spPr>
      </p:pic>
      <p:sp>
        <p:nvSpPr>
          <p:cNvPr id="6" name="TextBox 5"/>
          <p:cNvSpPr txBox="1"/>
          <p:nvPr/>
        </p:nvSpPr>
        <p:spPr>
          <a:xfrm>
            <a:off x="7770812" y="762000"/>
            <a:ext cx="4038600" cy="4247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Simplified class diagram of </a:t>
            </a:r>
            <a:r>
              <a:rPr lang="en-US" sz="1200" u="sng" dirty="0" smtClean="0"/>
              <a:t>abstract factory pattern </a:t>
            </a:r>
            <a:r>
              <a:rPr lang="en-US" sz="1200" dirty="0" smtClean="0"/>
              <a:t>showing the relationships between concrete factories and its products.</a:t>
            </a:r>
            <a:endParaRPr lang="en-US" sz="1200" dirty="0"/>
          </a:p>
        </p:txBody>
      </p:sp>
    </p:spTree>
    <p:extLst>
      <p:ext uri="{BB962C8B-B14F-4D97-AF65-F5344CB8AC3E}">
        <p14:creationId xmlns:p14="http://schemas.microsoft.com/office/powerpoint/2010/main" val="92130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214019753"/>
              </p:ext>
            </p:extLst>
          </p:nvPr>
        </p:nvGraphicFramePr>
        <p:xfrm>
          <a:off x="379412" y="1150277"/>
          <a:ext cx="11430000" cy="4397083"/>
        </p:xfrm>
        <a:graphic>
          <a:graphicData uri="http://schemas.openxmlformats.org/drawingml/2006/table">
            <a:tbl>
              <a:tblPr firstRow="1" bandRow="1">
                <a:tableStyleId>{5C22544A-7EE6-4342-B048-85BDC9FD1C3A}</a:tableStyleId>
              </a:tblPr>
              <a:tblGrid>
                <a:gridCol w="2286000"/>
                <a:gridCol w="4038600"/>
                <a:gridCol w="1219200"/>
                <a:gridCol w="3886200"/>
              </a:tblGrid>
              <a:tr h="269144">
                <a:tc gridSpan="4">
                  <a:txBody>
                    <a:bodyPr/>
                    <a:lstStyle/>
                    <a:p>
                      <a:r>
                        <a:rPr lang="en-US" sz="1200" b="0" dirty="0" smtClean="0"/>
                        <a:t>Class: </a:t>
                      </a:r>
                      <a:r>
                        <a:rPr lang="en-US" sz="1200" b="0" dirty="0" err="1" smtClean="0"/>
                        <a:t>AbstractFactory</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Groups various of concrete factories for different clients (</a:t>
                      </a:r>
                      <a:r>
                        <a:rPr lang="en-US" sz="1200" b="0" dirty="0" err="1" smtClean="0"/>
                        <a:t>InputProcessors</a:t>
                      </a:r>
                      <a:r>
                        <a:rPr lang="en-US" sz="1200" b="0" baseline="0" dirty="0" smtClean="0"/>
                        <a:t> and </a:t>
                      </a:r>
                      <a:r>
                        <a:rPr lang="en-US" sz="1200" b="0" baseline="0" dirty="0" err="1" smtClean="0"/>
                        <a:t>OutpurProcessor</a:t>
                      </a:r>
                      <a:r>
                        <a:rPr lang="en-US" sz="1200" b="0" baseline="0" dirty="0" smtClean="0"/>
                        <a:t>)</a:t>
                      </a:r>
                      <a:endParaRPr lang="en-US" sz="1200" b="0" dirty="0"/>
                    </a:p>
                  </a:txBody>
                  <a:tcPr/>
                </a:tc>
                <a:tc hMerge="1">
                  <a:txBody>
                    <a:bodyPr/>
                    <a:lstStyle/>
                    <a:p>
                      <a:endParaRPr lang="en-US"/>
                    </a:p>
                  </a:txBody>
                  <a:tcPr/>
                </a:tc>
                <a:tc hMerge="1">
                  <a:txBody>
                    <a:bodyPr/>
                    <a:lstStyle/>
                    <a:p>
                      <a:endParaRPr lang="en-US"/>
                    </a:p>
                  </a:txBody>
                  <a:tcPr/>
                </a:tc>
              </a:tr>
              <a:tr h="282283">
                <a:tc rowSpan="6">
                  <a:txBody>
                    <a:bodyPr/>
                    <a:lstStyle/>
                    <a:p>
                      <a:r>
                        <a:rPr lang="en-US" sz="1200" dirty="0" smtClean="0"/>
                        <a:t>Member</a:t>
                      </a:r>
                      <a:r>
                        <a:rPr lang="en-US" sz="1200" baseline="0" dirty="0" smtClean="0"/>
                        <a:t> variables</a:t>
                      </a:r>
                    </a:p>
                    <a:p>
                      <a:endParaRPr lang="en-US" sz="1050" baseline="0" dirty="0" smtClean="0"/>
                    </a:p>
                    <a:p>
                      <a:r>
                        <a:rPr lang="en-US" sz="1050" baseline="0" dirty="0" smtClean="0"/>
                        <a:t>Notice: since </a:t>
                      </a:r>
                      <a:r>
                        <a:rPr lang="en-US" sz="1050" baseline="0" dirty="0" err="1" smtClean="0"/>
                        <a:t>InputProcessor</a:t>
                      </a:r>
                      <a:r>
                        <a:rPr lang="en-US" sz="1050" baseline="0" dirty="0" smtClean="0"/>
                        <a:t> and </a:t>
                      </a:r>
                      <a:r>
                        <a:rPr lang="en-US" sz="1050" baseline="0" dirty="0" err="1" smtClean="0"/>
                        <a:t>OutputProcessor</a:t>
                      </a:r>
                      <a:r>
                        <a:rPr lang="en-US" sz="1050" baseline="0" dirty="0" smtClean="0"/>
                        <a:t> should operate on the same </a:t>
                      </a:r>
                      <a:r>
                        <a:rPr lang="en-US" sz="1050" baseline="0" dirty="0" err="1" smtClean="0"/>
                        <a:t>DataStore</a:t>
                      </a:r>
                      <a:r>
                        <a:rPr lang="en-US" sz="1050" baseline="0" dirty="0" smtClean="0"/>
                        <a:t> instance, </a:t>
                      </a:r>
                      <a:r>
                        <a:rPr lang="en-US" sz="1050" baseline="0" dirty="0" err="1" smtClean="0"/>
                        <a:t>AbstractFactory</a:t>
                      </a:r>
                      <a:r>
                        <a:rPr lang="en-US" sz="1050" baseline="0" dirty="0" smtClean="0"/>
                        <a:t> should only create 1 such object and cache it for later usage.</a:t>
                      </a:r>
                    </a:p>
                  </a:txBody>
                  <a:tcPr/>
                </a:tc>
                <a:tc>
                  <a:txBody>
                    <a:bodyPr/>
                    <a:lstStyle/>
                    <a:p>
                      <a:r>
                        <a:rPr lang="en-US" sz="1200" i="1" baseline="0" dirty="0" err="1" smtClean="0"/>
                        <a:t>cacheDS</a:t>
                      </a:r>
                      <a:r>
                        <a:rPr lang="en-US" sz="1200" baseline="0" dirty="0" smtClean="0"/>
                        <a:t>: pointer to a </a:t>
                      </a:r>
                      <a:r>
                        <a:rPr lang="en-US" sz="1200" baseline="0" dirty="0" err="1" smtClean="0"/>
                        <a:t>DataStore</a:t>
                      </a:r>
                      <a:r>
                        <a:rPr lang="en-US" sz="1200" baseline="0" dirty="0" smtClean="0"/>
                        <a:t> object;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cacheSDA</a:t>
                      </a:r>
                      <a:r>
                        <a:rPr lang="en-US" sz="1200" baseline="0" dirty="0" smtClean="0"/>
                        <a:t>: pointer to </a:t>
                      </a:r>
                      <a:r>
                        <a:rPr lang="en-US" sz="1200" baseline="0" dirty="0" err="1" smtClean="0"/>
                        <a:t>StoreDataAction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cacheIIMP</a:t>
                      </a:r>
                      <a:r>
                        <a:rPr lang="en-US" sz="1200" i="1" baseline="0" dirty="0" smtClean="0"/>
                        <a:t>:</a:t>
                      </a:r>
                      <a:r>
                        <a:rPr lang="en-US" sz="1200" baseline="0" dirty="0" smtClean="0"/>
                        <a:t> pointer to </a:t>
                      </a:r>
                      <a:r>
                        <a:rPr lang="en-US" sz="1200" baseline="0" dirty="0" err="1" smtClean="0"/>
                        <a:t>IncorrectIdMsgAction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cachePPA</a:t>
                      </a:r>
                      <a:r>
                        <a:rPr lang="en-US" sz="1200" i="1" baseline="0" dirty="0" smtClean="0"/>
                        <a:t>:</a:t>
                      </a:r>
                      <a:r>
                        <a:rPr lang="en-US" sz="1200" baseline="0" dirty="0" smtClean="0"/>
                        <a:t> pointer to </a:t>
                      </a:r>
                      <a:r>
                        <a:rPr lang="en-US" sz="1200" baseline="0" dirty="0" err="1" smtClean="0"/>
                        <a:t>PromptPinAction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cacheDDA</a:t>
                      </a:r>
                      <a:r>
                        <a:rPr lang="en-US" sz="1200" baseline="0" dirty="0" smtClean="0"/>
                        <a:t>: pointer to </a:t>
                      </a:r>
                      <a:r>
                        <a:rPr lang="en-US" sz="1200" baseline="0" dirty="0" err="1" smtClean="0"/>
                        <a:t>DoDepositAction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cacheDWA</a:t>
                      </a:r>
                      <a:r>
                        <a:rPr lang="en-US" sz="1200" i="1" baseline="0" dirty="0" smtClean="0"/>
                        <a:t>:</a:t>
                      </a:r>
                      <a:r>
                        <a:rPr lang="en-US" sz="1200" baseline="0" dirty="0" smtClean="0"/>
                        <a:t> pointer to </a:t>
                      </a:r>
                      <a:r>
                        <a:rPr lang="en-US" sz="1200" baseline="0" dirty="0" err="1" smtClean="0"/>
                        <a:t>DoWithdrawAction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Initialize </a:t>
                      </a:r>
                      <a:r>
                        <a:rPr lang="en-US" sz="1200" i="1" dirty="0" smtClean="0"/>
                        <a:t>all pointers above </a:t>
                      </a:r>
                      <a:r>
                        <a:rPr lang="en-US" sz="1200" i="0" dirty="0" smtClean="0"/>
                        <a:t>to</a:t>
                      </a:r>
                      <a:r>
                        <a:rPr lang="en-US" sz="1200" i="1" dirty="0" smtClean="0"/>
                        <a:t> NULL</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DataStore</a:t>
                      </a:r>
                      <a:r>
                        <a:rPr lang="en-US" sz="1200" i="0" baseline="0" dirty="0" smtClean="0"/>
                        <a:t> instance to client</a:t>
                      </a:r>
                      <a:endParaRPr lang="en-US" sz="1200" i="0" dirty="0" smtClean="0"/>
                    </a:p>
                  </a:txBody>
                  <a:tcPr/>
                </a:tc>
                <a:tc hMerge="1">
                  <a:txBody>
                    <a:bodyPr/>
                    <a:lstStyle/>
                    <a:p>
                      <a:endParaRPr lang="en-US" sz="1200" dirty="0"/>
                    </a:p>
                  </a:txBody>
                  <a:tcPr/>
                </a:tc>
                <a:tc hMerge="1">
                  <a:txBody>
                    <a:bodyPr/>
                    <a:lstStyle/>
                    <a:p>
                      <a:endParaRPr lang="en-US" sz="1200" dirty="0"/>
                    </a:p>
                  </a:txBody>
                  <a:tcPr/>
                </a:tc>
              </a:tr>
              <a:tr h="269144">
                <a:tc>
                  <a:txBody>
                    <a:bodyPr/>
                    <a:lstStyle/>
                    <a:p>
                      <a:r>
                        <a:rPr lang="en-US" sz="1200" dirty="0" err="1" smtClean="0"/>
                        <a:t>createSDA</a:t>
                      </a:r>
                      <a:r>
                        <a:rPr lang="en-US" sz="1200" dirty="0" smtClean="0"/>
                        <a:t>()</a:t>
                      </a:r>
                    </a:p>
                  </a:txBody>
                  <a:tcPr/>
                </a:tc>
                <a:tc>
                  <a:txBody>
                    <a:bodyPr/>
                    <a:lstStyle/>
                    <a:p>
                      <a:r>
                        <a:rPr lang="en-US" sz="1200" i="0" dirty="0" smtClean="0"/>
                        <a:t>Abstract</a:t>
                      </a:r>
                      <a:r>
                        <a:rPr lang="en-US" sz="1200" i="0" baseline="0" dirty="0" smtClean="0"/>
                        <a:t> method returning </a:t>
                      </a:r>
                      <a:r>
                        <a:rPr lang="en-US" sz="1200" i="0" baseline="0" dirty="0" err="1" smtClean="0"/>
                        <a:t>StoreCardAction</a:t>
                      </a:r>
                      <a:r>
                        <a:rPr lang="en-US" sz="1200" i="0" baseline="0" dirty="0" smtClean="0"/>
                        <a:t> strategy</a:t>
                      </a:r>
                      <a:endParaRPr lang="en-US" sz="1200" i="0" dirty="0"/>
                    </a:p>
                  </a:txBody>
                  <a:tcPr/>
                </a:tc>
                <a:tc>
                  <a:txBody>
                    <a:bodyPr/>
                    <a:lstStyle/>
                    <a:p>
                      <a:r>
                        <a:rPr lang="en-US" sz="1200" i="0" dirty="0" err="1" smtClean="0"/>
                        <a:t>createDDA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DoDepositAction</a:t>
                      </a:r>
                      <a:r>
                        <a:rPr lang="en-US" sz="1200" i="0" baseline="0" dirty="0" smtClean="0"/>
                        <a:t> strategy</a:t>
                      </a:r>
                      <a:endParaRPr lang="en-US" sz="1200" i="0" dirty="0" smtClean="0"/>
                    </a:p>
                  </a:txBody>
                  <a:tcPr/>
                </a:tc>
              </a:tr>
              <a:tr h="269144">
                <a:tc>
                  <a:txBody>
                    <a:bodyPr/>
                    <a:lstStyle/>
                    <a:p>
                      <a:r>
                        <a:rPr lang="en-US" sz="1200" dirty="0" err="1" smtClean="0"/>
                        <a:t>createIPMA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IncorrectPinMsgAction</a:t>
                      </a:r>
                      <a:r>
                        <a:rPr lang="en-US" sz="1200" i="0" baseline="0" dirty="0" smtClean="0"/>
                        <a:t> strategy</a:t>
                      </a:r>
                      <a:endParaRPr lang="en-US" sz="1200" i="0" dirty="0" smtClean="0"/>
                    </a:p>
                  </a:txBody>
                  <a:tcPr/>
                </a:tc>
                <a:tc>
                  <a:txBody>
                    <a:bodyPr/>
                    <a:lstStyle/>
                    <a:p>
                      <a:r>
                        <a:rPr lang="en-US" sz="1200" i="0" dirty="0" err="1" smtClean="0"/>
                        <a:t>createNFMA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NoFundMsgAction</a:t>
                      </a:r>
                      <a:r>
                        <a:rPr lang="en-US" sz="1200" i="0" baseline="0" dirty="0" smtClean="0"/>
                        <a:t> strategy</a:t>
                      </a:r>
                      <a:endParaRPr lang="en-US" sz="1200" i="0" dirty="0" smtClean="0"/>
                    </a:p>
                  </a:txBody>
                  <a:tcPr/>
                </a:tc>
              </a:tr>
              <a:tr h="269144">
                <a:tc>
                  <a:txBody>
                    <a:bodyPr/>
                    <a:lstStyle/>
                    <a:p>
                      <a:r>
                        <a:rPr lang="en-US" sz="1200" dirty="0" err="1" smtClean="0"/>
                        <a:t>createIIMA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createDBA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DisplayBalanceAciton</a:t>
                      </a:r>
                      <a:r>
                        <a:rPr lang="en-US" sz="1200" i="0" baseline="0" dirty="0" smtClean="0"/>
                        <a:t> strategy</a:t>
                      </a:r>
                      <a:endParaRPr lang="en-US" sz="1200" i="0" dirty="0" smtClean="0"/>
                    </a:p>
                  </a:txBody>
                  <a:tcPr/>
                </a:tc>
              </a:tr>
              <a:tr h="269144">
                <a:tc>
                  <a:txBody>
                    <a:bodyPr/>
                    <a:lstStyle/>
                    <a:p>
                      <a:r>
                        <a:rPr lang="en-US" sz="1200" dirty="0" err="1" smtClean="0"/>
                        <a:t>createTMAMA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createDWA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DoWithdrawAction</a:t>
                      </a:r>
                      <a:r>
                        <a:rPr lang="en-US" sz="1200" i="0" baseline="0" dirty="0" smtClean="0"/>
                        <a:t> strategy</a:t>
                      </a:r>
                      <a:endParaRPr lang="en-US" sz="1200" i="0" dirty="0" smtClean="0"/>
                    </a:p>
                  </a:txBody>
                  <a:tcPr/>
                </a:tc>
              </a:tr>
              <a:tr h="269144">
                <a:tc>
                  <a:txBody>
                    <a:bodyPr/>
                    <a:lstStyle/>
                    <a:p>
                      <a:r>
                        <a:rPr lang="en-US" sz="1200" dirty="0" err="1" smtClean="0"/>
                        <a:t>createPPA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PromptPinAciton</a:t>
                      </a:r>
                      <a:r>
                        <a:rPr lang="en-US" sz="1200" i="0" baseline="0" dirty="0" smtClean="0"/>
                        <a:t> strategy</a:t>
                      </a:r>
                      <a:endParaRPr lang="en-US" sz="1200" i="0" dirty="0" smtClean="0"/>
                    </a:p>
                  </a:txBody>
                  <a:tcPr/>
                </a:tc>
                <a:tc>
                  <a:txBody>
                    <a:bodyPr/>
                    <a:lstStyle/>
                    <a:p>
                      <a:r>
                        <a:rPr lang="en-US" sz="1200" i="0" dirty="0" err="1" smtClean="0"/>
                        <a:t>createBMMA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BelowMinMsgAction</a:t>
                      </a:r>
                      <a:r>
                        <a:rPr lang="en-US" sz="1200" i="0" baseline="0" dirty="0" smtClean="0"/>
                        <a:t> strategy</a:t>
                      </a:r>
                      <a:endParaRPr lang="en-US" sz="1200" i="0" dirty="0" smtClean="0"/>
                    </a:p>
                  </a:txBody>
                  <a:tcPr/>
                </a:tc>
              </a:tr>
              <a:tr h="269144">
                <a:tc>
                  <a:txBody>
                    <a:bodyPr/>
                    <a:lstStyle/>
                    <a:p>
                      <a:r>
                        <a:rPr lang="en-US" sz="1200" dirty="0" err="1" smtClean="0"/>
                        <a:t>createDMA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DisplayMenuAction</a:t>
                      </a:r>
                      <a:r>
                        <a:rPr lang="en-US" sz="1200" i="0" baseline="0" dirty="0" smtClean="0"/>
                        <a:t> strategy</a:t>
                      </a:r>
                      <a:endParaRPr lang="en-US" sz="1200" i="0" dirty="0" smtClean="0"/>
                    </a:p>
                  </a:txBody>
                  <a:tcPr/>
                </a:tc>
                <a:tc>
                  <a:txBody>
                    <a:bodyPr/>
                    <a:lstStyle/>
                    <a:p>
                      <a:r>
                        <a:rPr lang="en-US" sz="1200" i="0" dirty="0" err="1" smtClean="0"/>
                        <a:t>createDPA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DeductPenaltyAction</a:t>
                      </a:r>
                      <a:r>
                        <a:rPr lang="en-US" sz="1200" i="0" baseline="0" dirty="0" smtClean="0"/>
                        <a:t> strategy</a:t>
                      </a:r>
                      <a:endParaRPr lang="en-US" sz="1200" i="0" dirty="0" smtClean="0"/>
                    </a:p>
                  </a:txBody>
                  <a:tcPr/>
                </a:tc>
              </a:tr>
            </a:tbl>
          </a:graphicData>
        </a:graphic>
      </p:graphicFrame>
    </p:spTree>
    <p:extLst>
      <p:ext uri="{BB962C8B-B14F-4D97-AF65-F5344CB8AC3E}">
        <p14:creationId xmlns:p14="http://schemas.microsoft.com/office/powerpoint/2010/main" val="2938507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419427483"/>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DataStore1 instance for Account1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Tree>
    <p:extLst>
      <p:ext uri="{BB962C8B-B14F-4D97-AF65-F5344CB8AC3E}">
        <p14:creationId xmlns:p14="http://schemas.microsoft.com/office/powerpoint/2010/main" val="3283904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19855236"/>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DataStore2 instance for Account2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PPAction2</a:t>
                      </a:r>
                      <a:r>
                        <a:rPr lang="en-US" sz="1200" i="0" baseline="0" dirty="0" smtClean="0"/>
                        <a:t> </a:t>
                      </a:r>
                      <a:r>
                        <a:rPr lang="en-US" sz="1200" i="0" dirty="0" smtClean="0"/>
                        <a:t>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Tree>
    <p:extLst>
      <p:ext uri="{BB962C8B-B14F-4D97-AF65-F5344CB8AC3E}">
        <p14:creationId xmlns:p14="http://schemas.microsoft.com/office/powerpoint/2010/main" val="326732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1263" r="1485" b="1197"/>
          <a:stretch/>
        </p:blipFill>
        <p:spPr>
          <a:xfrm>
            <a:off x="5942012" y="444843"/>
            <a:ext cx="5867400" cy="5778843"/>
          </a:xfrm>
        </p:spPr>
      </p:pic>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t>
            </a:r>
            <a:r>
              <a:rPr lang="en-US" sz="2400" dirty="0" err="1" smtClean="0"/>
              <a:t>DataStore</a:t>
            </a:r>
            <a:endParaRPr lang="en-US" sz="2400" dirty="0"/>
          </a:p>
        </p:txBody>
      </p:sp>
      <p:graphicFrame>
        <p:nvGraphicFramePr>
          <p:cNvPr id="7" name="Table 6"/>
          <p:cNvGraphicFramePr>
            <a:graphicFrameLocks noGrp="1"/>
          </p:cNvGraphicFramePr>
          <p:nvPr>
            <p:extLst>
              <p:ext uri="{D42A27DB-BD31-4B8C-83A1-F6EECF244321}">
                <p14:modId xmlns:p14="http://schemas.microsoft.com/office/powerpoint/2010/main" val="2740522363"/>
              </p:ext>
            </p:extLst>
          </p:nvPr>
        </p:nvGraphicFramePr>
        <p:xfrm>
          <a:off x="379412" y="863600"/>
          <a:ext cx="5257800" cy="5486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t>
                      </a:r>
                      <a:r>
                        <a:rPr lang="en-US" sz="1200" b="0" dirty="0" err="1" smtClean="0"/>
                        <a:t>DataStore</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Groups different accounts’ data</a:t>
                      </a:r>
                      <a:endParaRPr lang="en-US" sz="1200" b="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631007036"/>
              </p:ext>
            </p:extLst>
          </p:nvPr>
        </p:nvGraphicFramePr>
        <p:xfrm>
          <a:off x="379412" y="1530659"/>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Account1’s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float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string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string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float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float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float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396359674"/>
              </p:ext>
            </p:extLst>
          </p:nvPr>
        </p:nvGraphicFramePr>
        <p:xfrm>
          <a:off x="394300" y="4026518"/>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Account2’s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a:t>
                      </a:r>
                      <a:r>
                        <a:rPr lang="en-US" sz="1200" baseline="0" dirty="0" err="1" smtClean="0"/>
                        <a:t>int</a:t>
                      </a:r>
                      <a:r>
                        <a:rPr lang="en-US" sz="1200" baseline="0" dirty="0" smtClean="0"/>
                        <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a:t>
                      </a:r>
                      <a:r>
                        <a:rPr lang="en-US" sz="1200" baseline="0" dirty="0" err="1" smtClean="0"/>
                        <a:t>int</a:t>
                      </a:r>
                      <a:r>
                        <a:rPr lang="en-US" sz="1200" baseline="0" dirty="0" smtClean="0"/>
                        <a:t>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a:t>
                      </a:r>
                      <a:r>
                        <a:rPr lang="en-US" sz="1200" baseline="0" dirty="0" err="1" smtClean="0"/>
                        <a:t>int</a:t>
                      </a:r>
                      <a:r>
                        <a:rPr lang="en-US" sz="1200" baseline="0" dirty="0" smtClean="0"/>
                        <a:t>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a:t>
                      </a:r>
                      <a:r>
                        <a:rPr lang="en-US" sz="1200" baseline="0" dirty="0" err="1" smtClean="0"/>
                        <a:t>int</a:t>
                      </a:r>
                      <a:r>
                        <a:rPr lang="en-US" sz="1200" baseline="0" dirty="0" smtClean="0"/>
                        <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a:t>
                      </a:r>
                      <a:r>
                        <a:rPr lang="en-US" sz="1200" baseline="0" dirty="0" err="1" smtClean="0"/>
                        <a:t>int</a:t>
                      </a:r>
                      <a:r>
                        <a:rPr lang="en-US" sz="1200" baseline="0" dirty="0" smtClean="0"/>
                        <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spTree>
    <p:extLst>
      <p:ext uri="{BB962C8B-B14F-4D97-AF65-F5344CB8AC3E}">
        <p14:creationId xmlns:p14="http://schemas.microsoft.com/office/powerpoint/2010/main" val="2874721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Accounts</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276474604"/>
              </p:ext>
            </p:extLst>
          </p:nvPr>
        </p:nvGraphicFramePr>
        <p:xfrm>
          <a:off x="379412" y="8636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DataStore1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Account1-EFSM; each operation’s pseudo code is shown in section 1, </a:t>
                      </a:r>
                      <a:r>
                        <a:rPr lang="en-US" sz="1200" i="0" baseline="0" dirty="0" smtClean="0">
                          <a:hlinkClick r:id="rId2" action="ppaction://hlinksldjump"/>
                        </a:rPr>
                        <a:t>page 5</a:t>
                      </a:r>
                      <a:r>
                        <a:rPr lang="en-US" sz="1200" i="0" baseline="0" dirty="0" smtClean="0"/>
                        <a:t>.</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171185473"/>
              </p:ext>
            </p:extLst>
          </p:nvPr>
        </p:nvGraphicFramePr>
        <p:xfrm>
          <a:off x="379412" y="35179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DataStore2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Account2-EFSM; each operation’s pseudo code is shown in section 1, </a:t>
                      </a:r>
                      <a:r>
                        <a:rPr lang="en-US" sz="1200" i="0" baseline="0" dirty="0" smtClean="0">
                          <a:hlinkClick r:id="rId3" action="ppaction://hlinksldjump"/>
                        </a:rPr>
                        <a:t>page 6</a:t>
                      </a:r>
                      <a:r>
                        <a:rPr lang="en-US" sz="1200" i="0" baseline="0" dirty="0" smtClean="0"/>
                        <a:t>.</a:t>
                      </a:r>
                      <a:endParaRPr lang="en-US" sz="1200" i="0" dirty="0"/>
                    </a:p>
                  </a:txBody>
                  <a:tcPr/>
                </a:tc>
              </a:tr>
            </a:tbl>
          </a:graphicData>
        </a:graphic>
      </p:graphicFrame>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3412" y="381000"/>
            <a:ext cx="6079018" cy="5867400"/>
          </a:xfrm>
          <a:prstGeom prst="rect">
            <a:avLst/>
          </a:prstGeom>
        </p:spPr>
      </p:pic>
    </p:spTree>
    <p:extLst>
      <p:ext uri="{BB962C8B-B14F-4D97-AF65-F5344CB8AC3E}">
        <p14:creationId xmlns:p14="http://schemas.microsoft.com/office/powerpoint/2010/main" val="4140372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14894"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25908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open(</a:t>
            </a:r>
            <a:r>
              <a:rPr lang="en-US" sz="1400" i="1" dirty="0" err="1" smtClean="0"/>
              <a:t>abc</a:t>
            </a:r>
            <a:r>
              <a:rPr lang="en-US" sz="1400" i="1" dirty="0" smtClean="0"/>
              <a:t>, xyz, 100.5)</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3142" y="1217875"/>
            <a:ext cx="8733043" cy="5259125"/>
          </a:xfrm>
          <a:prstGeom prst="rect">
            <a:avLst/>
          </a:prstGeom>
        </p:spPr>
      </p:pic>
    </p:spTree>
    <p:extLst>
      <p:ext uri="{BB962C8B-B14F-4D97-AF65-F5344CB8AC3E}">
        <p14:creationId xmlns:p14="http://schemas.microsoft.com/office/powerpoint/2010/main" val="3826564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00478" y="6172200"/>
            <a:ext cx="7414870" cy="304800"/>
          </a:xfrm>
        </p:spPr>
        <p:txBody>
          <a:bodyPr/>
          <a:lstStyle/>
          <a:p>
            <a:r>
              <a:rPr lang="pl-PL" smtClean="0"/>
              <a:t>CS586 by Dr Bogdan Korel @ IIT</a:t>
            </a:r>
            <a:endParaRPr lang="en-US"/>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login(xyz)</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14400"/>
            <a:ext cx="8991600" cy="5544820"/>
          </a:xfrm>
          <a:prstGeom prst="rect">
            <a:avLst/>
          </a:prstGeom>
        </p:spPr>
      </p:pic>
    </p:spTree>
    <p:extLst>
      <p:ext uri="{BB962C8B-B14F-4D97-AF65-F5344CB8AC3E}">
        <p14:creationId xmlns:p14="http://schemas.microsoft.com/office/powerpoint/2010/main" val="2860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5612"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pin(</a:t>
            </a:r>
            <a:r>
              <a:rPr lang="en-US" sz="1400" i="1" dirty="0" err="1" smtClean="0"/>
              <a:t>abc</a:t>
            </a:r>
            <a:r>
              <a:rPr lang="en-US" sz="1400" i="1" dirty="0" smtClean="0"/>
              <a: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863600"/>
            <a:ext cx="9144000" cy="5575651"/>
          </a:xfrm>
          <a:prstGeom prst="rect">
            <a:avLst/>
          </a:prstGeom>
        </p:spPr>
      </p:pic>
    </p:spTree>
    <p:extLst>
      <p:ext uri="{BB962C8B-B14F-4D97-AF65-F5344CB8AC3E}">
        <p14:creationId xmlns:p14="http://schemas.microsoft.com/office/powerpoint/2010/main" val="1056244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pic>
        <p:nvPicPr>
          <p:cNvPr id="7" name="Content Placeholder 6"/>
          <p:cNvPicPr>
            <a:picLocks noGrp="1" noChangeAspect="1"/>
          </p:cNvPicPr>
          <p:nvPr>
            <p:ph idx="1"/>
          </p:nvPr>
        </p:nvPicPr>
        <p:blipFill rotWithShape="1">
          <a:blip r:embed="rId2">
            <a:extLst>
              <a:ext uri="{28A0092B-C50C-407E-A947-70E740481C1C}">
                <a14:useLocalDpi xmlns:a14="http://schemas.microsoft.com/office/drawing/2010/main" val="0"/>
              </a:ext>
            </a:extLst>
          </a:blip>
          <a:srcRect l="1449" r="7246"/>
          <a:stretch/>
        </p:blipFill>
        <p:spPr>
          <a:xfrm>
            <a:off x="454341" y="914400"/>
            <a:ext cx="10556294" cy="5334000"/>
          </a:xfrm>
        </p:spPr>
      </p:pic>
    </p:spTree>
    <p:extLst>
      <p:ext uri="{BB962C8B-B14F-4D97-AF65-F5344CB8AC3E}">
        <p14:creationId xmlns:p14="http://schemas.microsoft.com/office/powerpoint/2010/main" val="74871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20574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deposit(400)</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296" y="914400"/>
            <a:ext cx="7913139" cy="5558981"/>
          </a:xfrm>
          <a:prstGeom prst="rect">
            <a:avLst/>
          </a:prstGeom>
        </p:spPr>
      </p:pic>
    </p:spTree>
    <p:extLst>
      <p:ext uri="{BB962C8B-B14F-4D97-AF65-F5344CB8AC3E}">
        <p14:creationId xmlns:p14="http://schemas.microsoft.com/office/powerpoint/2010/main" val="192836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5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balance()</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11" y="1270000"/>
            <a:ext cx="11429999" cy="4940566"/>
          </a:xfrm>
          <a:prstGeom prst="rect">
            <a:avLst/>
          </a:prstGeom>
        </p:spPr>
      </p:pic>
    </p:spTree>
    <p:extLst>
      <p:ext uri="{BB962C8B-B14F-4D97-AF65-F5344CB8AC3E}">
        <p14:creationId xmlns:p14="http://schemas.microsoft.com/office/powerpoint/2010/main" val="121740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5914"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logout()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1194486"/>
            <a:ext cx="9146424" cy="4587815"/>
          </a:xfrm>
          <a:prstGeom prst="rect">
            <a:avLst/>
          </a:prstGeom>
        </p:spPr>
      </p:pic>
    </p:spTree>
    <p:extLst>
      <p:ext uri="{BB962C8B-B14F-4D97-AF65-F5344CB8AC3E}">
        <p14:creationId xmlns:p14="http://schemas.microsoft.com/office/powerpoint/2010/main" val="158556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OPEN()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863600"/>
            <a:ext cx="9144000" cy="5564813"/>
          </a:xfrm>
          <a:prstGeom prst="rect">
            <a:avLst/>
          </a:prstGeom>
        </p:spPr>
      </p:pic>
    </p:spTree>
    <p:extLst>
      <p:ext uri="{BB962C8B-B14F-4D97-AF65-F5344CB8AC3E}">
        <p14:creationId xmlns:p14="http://schemas.microsoft.com/office/powerpoint/2010/main" val="163007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LOGIN()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46846"/>
            <a:ext cx="8686800" cy="5530154"/>
          </a:xfrm>
          <a:prstGeom prst="rect">
            <a:avLst/>
          </a:prstGeom>
        </p:spPr>
      </p:pic>
    </p:spTree>
    <p:extLst>
      <p:ext uri="{BB962C8B-B14F-4D97-AF65-F5344CB8AC3E}">
        <p14:creationId xmlns:p14="http://schemas.microsoft.com/office/powerpoint/2010/main" val="383176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PIN(112)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2013" y="947529"/>
            <a:ext cx="9694819" cy="5377071"/>
          </a:xfrm>
          <a:prstGeom prst="rect">
            <a:avLst/>
          </a:prstGeom>
        </p:spPr>
      </p:pic>
    </p:spTree>
    <p:extLst>
      <p:ext uri="{BB962C8B-B14F-4D97-AF65-F5344CB8AC3E}">
        <p14:creationId xmlns:p14="http://schemas.microsoft.com/office/powerpoint/2010/main" val="1168410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63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PIN(222)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412" y="1246579"/>
            <a:ext cx="9922095" cy="5078021"/>
          </a:xfrm>
          <a:prstGeom prst="rect">
            <a:avLst/>
          </a:prstGeom>
        </p:spPr>
      </p:pic>
    </p:spTree>
    <p:extLst>
      <p:ext uri="{BB962C8B-B14F-4D97-AF65-F5344CB8AC3E}">
        <p14:creationId xmlns:p14="http://schemas.microsoft.com/office/powerpoint/2010/main" val="8193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PIN(333)</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212" y="914400"/>
            <a:ext cx="9500609" cy="5562600"/>
          </a:xfrm>
          <a:prstGeom prst="rect">
            <a:avLst/>
          </a:prstGeom>
        </p:spPr>
      </p:pic>
    </p:spTree>
    <p:extLst>
      <p:ext uri="{BB962C8B-B14F-4D97-AF65-F5344CB8AC3E}">
        <p14:creationId xmlns:p14="http://schemas.microsoft.com/office/powerpoint/2010/main" val="1039651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760412" y="1016000"/>
            <a:ext cx="10590531" cy="5156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State Pattern</a:t>
            </a:r>
          </a:p>
          <a:p>
            <a:pPr marL="301752" lvl="1" indent="0">
              <a:buNone/>
            </a:pPr>
            <a:r>
              <a:rPr lang="en-US" dirty="0" smtClean="0"/>
              <a:t>State pattern is used for maintaining the state transition of MDA-EFSM. Its implementation locates at </a:t>
            </a:r>
            <a:r>
              <a:rPr lang="en-US" u="sng" dirty="0" smtClean="0"/>
              <a:t>include/ModelDriveArch.hpp</a:t>
            </a:r>
            <a:r>
              <a:rPr lang="en-US" dirty="0" smtClean="0"/>
              <a:t> and </a:t>
            </a:r>
            <a:r>
              <a:rPr lang="en-US" u="sng" dirty="0" err="1" smtClean="0"/>
              <a:t>src</a:t>
            </a:r>
            <a:r>
              <a:rPr lang="en-US" u="sng" dirty="0" smtClean="0"/>
              <a:t>/ModelDriveArch.cpp</a:t>
            </a:r>
            <a:r>
              <a:rPr lang="en-US" dirty="0" smtClean="0"/>
              <a:t>. The classes involved in state pattern are:</a:t>
            </a:r>
          </a:p>
          <a:p>
            <a:pPr marL="301752" lvl="1" indent="0">
              <a:buNone/>
            </a:pPr>
            <a:r>
              <a:rPr lang="en-US" b="1" dirty="0" err="1" smtClean="0"/>
              <a:t>ModelDrivenArch</a:t>
            </a:r>
            <a:r>
              <a:rPr lang="en-US" dirty="0" smtClean="0"/>
              <a:t> class: state machine context. since decentralized state pattern is used, this class delegate all events handling to the state classes.</a:t>
            </a:r>
          </a:p>
          <a:p>
            <a:pPr marL="301752" lvl="1" indent="0">
              <a:buNone/>
            </a:pPr>
            <a:r>
              <a:rPr lang="en-US" b="1" dirty="0" smtClean="0"/>
              <a:t>State</a:t>
            </a:r>
            <a:r>
              <a:rPr lang="en-US" dirty="0" smtClean="0"/>
              <a:t> class: parent of all states class; it provides default event handling, e.g. do nothing.</a:t>
            </a:r>
          </a:p>
          <a:p>
            <a:pPr marL="301752" lvl="1" indent="0">
              <a:buNone/>
            </a:pPr>
            <a:r>
              <a:rPr lang="en-US" dirty="0" smtClean="0"/>
              <a:t>Concrete state classes, including </a:t>
            </a:r>
            <a:r>
              <a:rPr lang="en-US" b="1" dirty="0" err="1" smtClean="0"/>
              <a:t>StartState</a:t>
            </a:r>
            <a:r>
              <a:rPr lang="en-US" b="1" dirty="0" smtClean="0"/>
              <a:t>, </a:t>
            </a:r>
            <a:r>
              <a:rPr lang="en-US" b="1" dirty="0" err="1" smtClean="0"/>
              <a:t>IdleState</a:t>
            </a:r>
            <a:r>
              <a:rPr lang="en-US" b="1" dirty="0" smtClean="0"/>
              <a:t>, </a:t>
            </a:r>
            <a:r>
              <a:rPr lang="en-US" b="1" dirty="0" err="1" smtClean="0"/>
              <a:t>CheckPinState</a:t>
            </a:r>
            <a:r>
              <a:rPr lang="en-US" b="1" dirty="0" smtClean="0"/>
              <a:t>, </a:t>
            </a:r>
            <a:r>
              <a:rPr lang="en-US" b="1" dirty="0" err="1" smtClean="0"/>
              <a:t>ReadyState</a:t>
            </a:r>
            <a:r>
              <a:rPr lang="en-US" b="1" dirty="0" smtClean="0"/>
              <a:t>, </a:t>
            </a:r>
            <a:r>
              <a:rPr lang="en-US" b="1" dirty="0" err="1" smtClean="0"/>
              <a:t>OverdrawnState</a:t>
            </a:r>
            <a:r>
              <a:rPr lang="en-US" b="1" dirty="0" smtClean="0"/>
              <a:t>, </a:t>
            </a:r>
            <a:r>
              <a:rPr lang="en-US" b="1" dirty="0" err="1" smtClean="0"/>
              <a:t>LockedState</a:t>
            </a:r>
            <a:r>
              <a:rPr lang="en-US" b="1" dirty="0" smtClean="0"/>
              <a:t>, </a:t>
            </a:r>
            <a:r>
              <a:rPr lang="en-US" b="1" dirty="0" err="1" smtClean="0"/>
              <a:t>SuspendedState</a:t>
            </a:r>
            <a:r>
              <a:rPr lang="en-US" b="1" dirty="0" smtClean="0"/>
              <a:t>, </a:t>
            </a:r>
            <a:r>
              <a:rPr lang="en-US" b="1" dirty="0" err="1" smtClean="0"/>
              <a:t>CloseState</a:t>
            </a:r>
            <a:r>
              <a:rPr lang="en-US" b="1" dirty="0" smtClean="0"/>
              <a:t> </a:t>
            </a:r>
            <a:r>
              <a:rPr lang="en-US" dirty="0" smtClean="0"/>
              <a:t>and</a:t>
            </a:r>
            <a:r>
              <a:rPr lang="en-US" b="1" dirty="0" smtClean="0"/>
              <a:t> </a:t>
            </a:r>
            <a:r>
              <a:rPr lang="en-US" b="1" dirty="0" err="1" smtClean="0"/>
              <a:t>TempState</a:t>
            </a:r>
            <a:endParaRPr lang="en-US" b="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44865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1066800"/>
            <a:ext cx="10590531" cy="5029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Strategy Pattern</a:t>
            </a:r>
          </a:p>
          <a:p>
            <a:pPr marL="301752" lvl="1" indent="0">
              <a:buNone/>
            </a:pPr>
            <a:r>
              <a:rPr lang="en-US" dirty="0" smtClean="0"/>
              <a:t>Strategy pattern groups the actions of different accounts. Its </a:t>
            </a:r>
            <a:r>
              <a:rPr lang="en-US" dirty="0"/>
              <a:t>implementation locates at </a:t>
            </a:r>
            <a:r>
              <a:rPr lang="en-US" u="sng" dirty="0" smtClean="0"/>
              <a:t>include/Actions.hpp</a:t>
            </a:r>
            <a:r>
              <a:rPr lang="en-US" dirty="0" smtClean="0"/>
              <a:t> </a:t>
            </a:r>
            <a:r>
              <a:rPr lang="en-US" dirty="0"/>
              <a:t>and </a:t>
            </a:r>
            <a:r>
              <a:rPr lang="en-US" u="sng" dirty="0" err="1" smtClean="0"/>
              <a:t>src</a:t>
            </a:r>
            <a:r>
              <a:rPr lang="en-US" u="sng" dirty="0" smtClean="0"/>
              <a:t>/Actions.cpp</a:t>
            </a:r>
            <a:r>
              <a:rPr lang="en-US" dirty="0"/>
              <a:t>. The classes involved in </a:t>
            </a:r>
            <a:r>
              <a:rPr lang="en-US" dirty="0" smtClean="0"/>
              <a:t>strategy pattern </a:t>
            </a:r>
            <a:r>
              <a:rPr lang="en-US" dirty="0"/>
              <a:t>are</a:t>
            </a:r>
            <a:r>
              <a:rPr lang="en-US" dirty="0" smtClean="0"/>
              <a:t>:</a:t>
            </a:r>
          </a:p>
          <a:p>
            <a:pPr marL="301752" lvl="1" indent="0">
              <a:buNone/>
            </a:pPr>
            <a:r>
              <a:rPr lang="en-US" dirty="0" smtClean="0"/>
              <a:t>Each meta action corresponds to an abstract strategy class, including </a:t>
            </a:r>
            <a:r>
              <a:rPr lang="en-US" b="1" dirty="0" err="1" smtClean="0"/>
              <a:t>StoreCardDataAction</a:t>
            </a:r>
            <a:r>
              <a:rPr lang="en-US" b="1" dirty="0" smtClean="0"/>
              <a:t>, </a:t>
            </a:r>
            <a:r>
              <a:rPr lang="en-US" b="1" dirty="0" err="1" smtClean="0"/>
              <a:t>IncorrectPinMsgAction</a:t>
            </a:r>
            <a:r>
              <a:rPr lang="en-US" b="1" dirty="0" smtClean="0"/>
              <a:t>, </a:t>
            </a:r>
            <a:r>
              <a:rPr lang="en-US" b="1" dirty="0" err="1" smtClean="0"/>
              <a:t>IncorrectIdMsgAction</a:t>
            </a:r>
            <a:r>
              <a:rPr lang="en-US" b="1" dirty="0" smtClean="0"/>
              <a:t>, </a:t>
            </a:r>
            <a:r>
              <a:rPr lang="en-US" b="1" dirty="0" err="1" smtClean="0"/>
              <a:t>TooManyAttemptMsgAction</a:t>
            </a:r>
            <a:r>
              <a:rPr lang="en-US" b="1" dirty="0" smtClean="0"/>
              <a:t>, </a:t>
            </a:r>
            <a:r>
              <a:rPr lang="en-US" b="1" dirty="0" err="1" smtClean="0"/>
              <a:t>PromptPinAction</a:t>
            </a:r>
            <a:r>
              <a:rPr lang="en-US" b="1" dirty="0" smtClean="0"/>
              <a:t>, </a:t>
            </a:r>
            <a:r>
              <a:rPr lang="en-US" b="1" dirty="0" err="1" smtClean="0"/>
              <a:t>DisplayMenuAction</a:t>
            </a:r>
            <a:r>
              <a:rPr lang="en-US" b="1" dirty="0" smtClean="0"/>
              <a:t>, </a:t>
            </a:r>
            <a:r>
              <a:rPr lang="en-US" b="1" dirty="0" err="1" smtClean="0"/>
              <a:t>DoDepositAction</a:t>
            </a:r>
            <a:r>
              <a:rPr lang="en-US" b="1" dirty="0" smtClean="0"/>
              <a:t>, </a:t>
            </a:r>
            <a:r>
              <a:rPr lang="en-US" b="1" dirty="0" err="1" smtClean="0"/>
              <a:t>NoFundMsgAction</a:t>
            </a:r>
            <a:r>
              <a:rPr lang="en-US" b="1" dirty="0" smtClean="0"/>
              <a:t>, </a:t>
            </a:r>
            <a:r>
              <a:rPr lang="en-US" b="1" dirty="0" err="1" smtClean="0"/>
              <a:t>DisplayBalanceAction</a:t>
            </a:r>
            <a:r>
              <a:rPr lang="en-US" b="1" dirty="0" smtClean="0"/>
              <a:t>, </a:t>
            </a:r>
            <a:r>
              <a:rPr lang="en-US" b="1" dirty="0" err="1" smtClean="0"/>
              <a:t>DoWithdrawAction</a:t>
            </a:r>
            <a:r>
              <a:rPr lang="en-US" b="1" dirty="0" smtClean="0"/>
              <a:t>, </a:t>
            </a:r>
            <a:r>
              <a:rPr lang="en-US" b="1" dirty="0" err="1" smtClean="0"/>
              <a:t>BelowMinMsgAction</a:t>
            </a:r>
            <a:r>
              <a:rPr lang="en-US" b="1" dirty="0" smtClean="0"/>
              <a:t>, </a:t>
            </a:r>
            <a:r>
              <a:rPr lang="en-US" b="1" dirty="0" err="1" smtClean="0"/>
              <a:t>DeductPenaltyAction</a:t>
            </a:r>
            <a:endParaRPr lang="en-US" b="1" dirty="0" smtClean="0"/>
          </a:p>
          <a:p>
            <a:pPr marL="301752" lvl="1" indent="0">
              <a:buNone/>
            </a:pPr>
            <a:r>
              <a:rPr lang="en-US" dirty="0" smtClean="0"/>
              <a:t>For each strategy, 2 concrete strategies are provided for either Account1 or Account2, including </a:t>
            </a:r>
            <a:r>
              <a:rPr lang="en-US" b="1" dirty="0" smtClean="0"/>
              <a:t>SCDAction1, SCDAction2, IPMAction1, IPMAction2, IIMAction1, IIMAction2, TMAMAction1, TMAMAction2, PPAction1, PPAction2, DMAction1, DMAction2, DDAction1, DDAction2, NFMAction1, NFMAction2, DBAction1, DBAction2, DWAction1, DWAction2, BMMAction1, BMMAction2, DPAction1, DPAction2</a:t>
            </a:r>
          </a:p>
          <a:p>
            <a:pPr marL="301752" lvl="1" indent="0">
              <a:buNone/>
            </a:pPr>
            <a:r>
              <a:rPr lang="en-US" b="1" dirty="0" err="1" smtClean="0"/>
              <a:t>OutputProcessor</a:t>
            </a:r>
            <a:r>
              <a:rPr lang="en-US" dirty="0" smtClean="0"/>
              <a:t>: the client class of strategies</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127954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762000"/>
          </a:xfrm>
        </p:spPr>
        <p:txBody>
          <a:bodyPr/>
          <a:lstStyle/>
          <a:p>
            <a:pPr marL="0" indent="0">
              <a:buNone/>
            </a:pPr>
            <a:r>
              <a:rPr lang="en-US" dirty="0" smtClean="0"/>
              <a:t>As shown in the previous EFSM figure for model driven architecture, I choose to use the sample solution provided at Blackboard.</a:t>
            </a:r>
          </a:p>
          <a:p>
            <a:pPr marL="0" indent="0">
              <a:buNone/>
            </a:pPr>
            <a:endParaRPr lang="en-US" dirty="0"/>
          </a:p>
        </p:txBody>
      </p:sp>
      <p:sp>
        <p:nvSpPr>
          <p:cNvPr id="7" name="TextBox 6"/>
          <p:cNvSpPr txBox="1"/>
          <p:nvPr/>
        </p:nvSpPr>
        <p:spPr>
          <a:xfrm>
            <a:off x="379412" y="1676400"/>
            <a:ext cx="3200400" cy="4616648"/>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events in the MDA-EFSM:</a:t>
            </a:r>
          </a:p>
          <a:p>
            <a:r>
              <a:rPr lang="en-US" sz="1400" dirty="0"/>
              <a:t>Open()</a:t>
            </a:r>
          </a:p>
          <a:p>
            <a:r>
              <a:rPr lang="en-US" sz="1400" dirty="0" smtClean="0"/>
              <a:t>Login()</a:t>
            </a:r>
          </a:p>
          <a:p>
            <a:r>
              <a:rPr lang="en-US" sz="1400" dirty="0" err="1" smtClean="0"/>
              <a:t>LoginFail</a:t>
            </a:r>
            <a:r>
              <a:rPr lang="en-US" sz="1400" dirty="0" smtClean="0"/>
              <a:t>()</a:t>
            </a:r>
          </a:p>
          <a:p>
            <a:r>
              <a:rPr lang="en-US" sz="1400" dirty="0" smtClean="0"/>
              <a:t>Login()</a:t>
            </a:r>
          </a:p>
          <a:p>
            <a:r>
              <a:rPr lang="en-US" sz="1400" dirty="0" err="1" smtClean="0"/>
              <a:t>IncorrectPin</a:t>
            </a:r>
            <a:r>
              <a:rPr lang="en-US" sz="1400" dirty="0" smtClean="0"/>
              <a:t>(</a:t>
            </a:r>
            <a:r>
              <a:rPr lang="en-US" sz="1400" dirty="0" err="1" smtClean="0"/>
              <a:t>int</a:t>
            </a:r>
            <a:r>
              <a:rPr lang="en-US" sz="1400" dirty="0" smtClean="0"/>
              <a:t> max)</a:t>
            </a:r>
          </a:p>
          <a:p>
            <a:r>
              <a:rPr lang="en-US" sz="1400" dirty="0" err="1" smtClean="0"/>
              <a:t>CorrectPin</a:t>
            </a:r>
            <a:r>
              <a:rPr lang="en-US" sz="1400" dirty="0" smtClean="0"/>
              <a:t>()</a:t>
            </a:r>
          </a:p>
          <a:p>
            <a:r>
              <a:rPr lang="en-US" sz="1400" dirty="0" err="1" smtClean="0"/>
              <a:t>AboveMin</a:t>
            </a:r>
            <a:r>
              <a:rPr lang="en-US" sz="1400" dirty="0" smtClean="0"/>
              <a:t>()</a:t>
            </a:r>
          </a:p>
          <a:p>
            <a:r>
              <a:rPr lang="en-US" sz="1400" dirty="0" err="1" smtClean="0"/>
              <a:t>BelowMin</a:t>
            </a:r>
            <a:r>
              <a:rPr lang="en-US" sz="1400" dirty="0" smtClean="0"/>
              <a:t>()</a:t>
            </a:r>
          </a:p>
          <a:p>
            <a:r>
              <a:rPr lang="en-US" sz="1400" dirty="0" smtClean="0"/>
              <a:t>Deposit()</a:t>
            </a:r>
          </a:p>
          <a:p>
            <a:r>
              <a:rPr lang="en-US" sz="1400" dirty="0" smtClean="0"/>
              <a:t>Balance()</a:t>
            </a:r>
          </a:p>
          <a:p>
            <a:r>
              <a:rPr lang="en-US" sz="1400" dirty="0" err="1" smtClean="0"/>
              <a:t>WithdrawFail</a:t>
            </a:r>
            <a:r>
              <a:rPr lang="en-US" sz="1400" dirty="0" smtClean="0"/>
              <a:t>()</a:t>
            </a:r>
          </a:p>
          <a:p>
            <a:r>
              <a:rPr lang="en-US" sz="1400" dirty="0" smtClean="0"/>
              <a:t>Withdraw()</a:t>
            </a:r>
          </a:p>
          <a:p>
            <a:r>
              <a:rPr lang="en-US" sz="1400" dirty="0" err="1" smtClean="0"/>
              <a:t>WithdrawBelowMin</a:t>
            </a:r>
            <a:r>
              <a:rPr lang="en-US" sz="1400" dirty="0" smtClean="0"/>
              <a:t>()</a:t>
            </a:r>
            <a:endParaRPr lang="en-US" sz="1400" dirty="0"/>
          </a:p>
          <a:p>
            <a:r>
              <a:rPr lang="en-US" sz="1400" dirty="0" err="1" smtClean="0"/>
              <a:t>LockFail</a:t>
            </a:r>
            <a:r>
              <a:rPr lang="en-US" sz="1400" dirty="0" smtClean="0"/>
              <a:t>()</a:t>
            </a:r>
          </a:p>
          <a:p>
            <a:r>
              <a:rPr lang="en-US" sz="1400" dirty="0" smtClean="0"/>
              <a:t>Lock()</a:t>
            </a:r>
          </a:p>
          <a:p>
            <a:r>
              <a:rPr lang="en-US" sz="1400" dirty="0" err="1" smtClean="0"/>
              <a:t>UnlockFail</a:t>
            </a:r>
            <a:r>
              <a:rPr lang="en-US" sz="1400" dirty="0" smtClean="0"/>
              <a:t>()</a:t>
            </a:r>
          </a:p>
          <a:p>
            <a:r>
              <a:rPr lang="en-US" sz="1400" dirty="0" smtClean="0"/>
              <a:t>Unlock()</a:t>
            </a:r>
          </a:p>
          <a:p>
            <a:r>
              <a:rPr lang="en-US" sz="1400" dirty="0" smtClean="0"/>
              <a:t>Suspend()</a:t>
            </a:r>
          </a:p>
          <a:p>
            <a:r>
              <a:rPr lang="en-US" sz="1400" dirty="0" smtClean="0"/>
              <a:t>Activate()</a:t>
            </a:r>
          </a:p>
          <a:p>
            <a:r>
              <a:rPr lang="en-US" sz="1400" dirty="0" smtClean="0"/>
              <a:t>Close()</a:t>
            </a:r>
          </a:p>
        </p:txBody>
      </p:sp>
      <p:sp>
        <p:nvSpPr>
          <p:cNvPr id="8" name="TextBox 7"/>
          <p:cNvSpPr txBox="1"/>
          <p:nvPr/>
        </p:nvSpPr>
        <p:spPr>
          <a:xfrm>
            <a:off x="4645977" y="1676400"/>
            <a:ext cx="5257800" cy="2677656"/>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a:t>
            </a:r>
            <a:r>
              <a:rPr lang="en-US" sz="1400" dirty="0" smtClean="0"/>
              <a:t>actions in </a:t>
            </a:r>
            <a:r>
              <a:rPr lang="en-US" sz="1400" dirty="0"/>
              <a:t>the MDA-EFSM:</a:t>
            </a:r>
          </a:p>
          <a:p>
            <a:r>
              <a:rPr lang="en-US" sz="1400" dirty="0" err="1" smtClean="0"/>
              <a:t>StoreData</a:t>
            </a:r>
            <a:r>
              <a:rPr lang="en-US" sz="1400" dirty="0" smtClean="0"/>
              <a:t>(): store PIN, ID and balance data into </a:t>
            </a:r>
            <a:r>
              <a:rPr lang="en-US" sz="1400" dirty="0" err="1" smtClean="0"/>
              <a:t>DataStore</a:t>
            </a:r>
            <a:endParaRPr lang="en-US" sz="1400" dirty="0" smtClean="0"/>
          </a:p>
          <a:p>
            <a:r>
              <a:rPr lang="en-US" sz="1400" dirty="0" err="1" smtClean="0"/>
              <a:t>IncorrectIdMsg</a:t>
            </a:r>
            <a:r>
              <a:rPr lang="en-US" sz="1400" dirty="0" smtClean="0"/>
              <a:t>(): show “incorrect ID number” </a:t>
            </a:r>
            <a:r>
              <a:rPr lang="en-US" sz="1400" dirty="0" err="1" smtClean="0"/>
              <a:t>msg</a:t>
            </a:r>
            <a:r>
              <a:rPr lang="en-US" sz="1400" dirty="0" smtClean="0"/>
              <a:t> to user</a:t>
            </a:r>
          </a:p>
          <a:p>
            <a:r>
              <a:rPr lang="en-US" sz="1400" dirty="0" err="1" smtClean="0"/>
              <a:t>IncorrectPinMsg</a:t>
            </a:r>
            <a:r>
              <a:rPr lang="en-US" sz="1400" dirty="0" smtClean="0"/>
              <a:t>(): show “incorrect PIN number” </a:t>
            </a:r>
            <a:r>
              <a:rPr lang="en-US" sz="1400" dirty="0" err="1" smtClean="0"/>
              <a:t>msg</a:t>
            </a:r>
            <a:r>
              <a:rPr lang="en-US" sz="1400" dirty="0" smtClean="0"/>
              <a:t> to user</a:t>
            </a:r>
          </a:p>
          <a:p>
            <a:r>
              <a:rPr lang="en-US" sz="1400" dirty="0" err="1" smtClean="0"/>
              <a:t>TooManyAttemptMsg</a:t>
            </a:r>
            <a:r>
              <a:rPr lang="en-US" sz="1400" dirty="0" smtClean="0"/>
              <a:t>(): show “too many attempts” </a:t>
            </a:r>
            <a:r>
              <a:rPr lang="en-US" sz="1400" dirty="0" err="1" smtClean="0"/>
              <a:t>msg</a:t>
            </a:r>
            <a:r>
              <a:rPr lang="en-US" sz="1400" dirty="0" smtClean="0"/>
              <a:t> to user</a:t>
            </a:r>
          </a:p>
          <a:p>
            <a:r>
              <a:rPr lang="en-US" sz="1400" dirty="0" err="1" smtClean="0"/>
              <a:t>DisplayMenu</a:t>
            </a:r>
            <a:r>
              <a:rPr lang="en-US" sz="1400" dirty="0" smtClean="0"/>
              <a:t>(): display menu on the console</a:t>
            </a:r>
          </a:p>
          <a:p>
            <a:r>
              <a:rPr lang="en-US" sz="1400" dirty="0" err="1" smtClean="0"/>
              <a:t>DoDeposit</a:t>
            </a:r>
            <a:r>
              <a:rPr lang="en-US" sz="1400" dirty="0" smtClean="0"/>
              <a:t>(): deposit money into user’s account</a:t>
            </a:r>
          </a:p>
          <a:p>
            <a:r>
              <a:rPr lang="en-US" sz="1400" dirty="0" err="1" smtClean="0"/>
              <a:t>DoWithdrawn</a:t>
            </a:r>
            <a:r>
              <a:rPr lang="en-US" sz="1400" dirty="0" smtClean="0"/>
              <a:t>(): withdraw money from user’s account</a:t>
            </a:r>
          </a:p>
          <a:p>
            <a:r>
              <a:rPr lang="en-US" sz="1400" dirty="0" err="1" smtClean="0"/>
              <a:t>DisplayBalance</a:t>
            </a:r>
            <a:r>
              <a:rPr lang="en-US" sz="1400" dirty="0" smtClean="0"/>
              <a:t>(): display current account’s balance</a:t>
            </a:r>
          </a:p>
          <a:p>
            <a:r>
              <a:rPr lang="en-US" sz="1400" dirty="0" err="1" smtClean="0"/>
              <a:t>PromptPin</a:t>
            </a:r>
            <a:r>
              <a:rPr lang="en-US" sz="1400" dirty="0" smtClean="0"/>
              <a:t>(): prompt for PIN number</a:t>
            </a:r>
          </a:p>
          <a:p>
            <a:r>
              <a:rPr lang="en-US" sz="1400" dirty="0" err="1" smtClean="0"/>
              <a:t>NoFundMsg</a:t>
            </a:r>
            <a:r>
              <a:rPr lang="en-US" sz="1400" dirty="0" smtClean="0"/>
              <a:t>(): show “no sufficient money” </a:t>
            </a:r>
            <a:r>
              <a:rPr lang="en-US" sz="1400" dirty="0" err="1" smtClean="0"/>
              <a:t>msg</a:t>
            </a:r>
            <a:r>
              <a:rPr lang="en-US" sz="1400" dirty="0" smtClean="0"/>
              <a:t> to user</a:t>
            </a:r>
          </a:p>
          <a:p>
            <a:r>
              <a:rPr lang="en-US" sz="1400" dirty="0" smtClean="0"/>
              <a:t>Penalty(): deduct penalty from user balance</a:t>
            </a:r>
          </a:p>
        </p:txBody>
      </p:sp>
    </p:spTree>
    <p:extLst>
      <p:ext uri="{BB962C8B-B14F-4D97-AF65-F5344CB8AC3E}">
        <p14:creationId xmlns:p14="http://schemas.microsoft.com/office/powerpoint/2010/main" val="45457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923324"/>
            <a:ext cx="10590531" cy="5156200"/>
          </a:xfrm>
        </p:spPr>
        <p:style>
          <a:lnRef idx="2">
            <a:schemeClr val="accent3"/>
          </a:lnRef>
          <a:fillRef idx="1">
            <a:schemeClr val="lt1"/>
          </a:fillRef>
          <a:effectRef idx="0">
            <a:schemeClr val="accent3"/>
          </a:effectRef>
          <a:fontRef idx="minor">
            <a:schemeClr val="dk1"/>
          </a:fontRef>
        </p:style>
        <p:txBody>
          <a:bodyPr>
            <a:normAutofit lnSpcReduction="10000"/>
          </a:bodyPr>
          <a:lstStyle/>
          <a:p>
            <a:r>
              <a:rPr lang="en-US" sz="2800" dirty="0" smtClean="0"/>
              <a:t>Abstract Factory Pattern</a:t>
            </a:r>
          </a:p>
          <a:p>
            <a:pPr marL="301752" lvl="1" indent="0">
              <a:buNone/>
            </a:pPr>
            <a:r>
              <a:rPr lang="en-US" dirty="0" smtClean="0"/>
              <a:t>Abstract factory pattern eases the burden of create and configure strategies and data store for clients. </a:t>
            </a:r>
            <a:r>
              <a:rPr lang="en-US" dirty="0"/>
              <a:t>Its implementation locates at </a:t>
            </a:r>
            <a:r>
              <a:rPr lang="en-US" u="sng" dirty="0" smtClean="0"/>
              <a:t>include/AbstractFactory.hpp</a:t>
            </a:r>
            <a:r>
              <a:rPr lang="en-US" dirty="0" smtClean="0"/>
              <a:t> </a:t>
            </a:r>
            <a:r>
              <a:rPr lang="en-US" dirty="0"/>
              <a:t>and </a:t>
            </a:r>
            <a:r>
              <a:rPr lang="en-US" u="sng" dirty="0" err="1" smtClean="0"/>
              <a:t>src</a:t>
            </a:r>
            <a:r>
              <a:rPr lang="en-US" u="sng" dirty="0" smtClean="0"/>
              <a:t>/</a:t>
            </a:r>
            <a:r>
              <a:rPr lang="en-US" u="sng" dirty="0"/>
              <a:t>AbstractFactory</a:t>
            </a:r>
            <a:r>
              <a:rPr lang="en-US" u="sng" dirty="0" smtClean="0"/>
              <a:t>.cpp</a:t>
            </a:r>
            <a:r>
              <a:rPr lang="en-US" dirty="0" smtClean="0"/>
              <a:t>. Client of abstract factory are </a:t>
            </a:r>
            <a:r>
              <a:rPr lang="en-US" dirty="0" err="1" smtClean="0"/>
              <a:t>InputProcessors</a:t>
            </a:r>
            <a:r>
              <a:rPr lang="en-US" dirty="0" smtClean="0"/>
              <a:t> and </a:t>
            </a:r>
            <a:r>
              <a:rPr lang="en-US" dirty="0" err="1" smtClean="0"/>
              <a:t>Outprocessor</a:t>
            </a:r>
            <a:r>
              <a:rPr lang="en-US" dirty="0" smtClean="0"/>
              <a:t>, located at </a:t>
            </a:r>
            <a:r>
              <a:rPr lang="en-US" u="sng" dirty="0" smtClean="0"/>
              <a:t>include/Accounts.hpp, includes/Actions.hpp, </a:t>
            </a:r>
            <a:r>
              <a:rPr lang="en-US" u="sng" dirty="0" err="1" smtClean="0"/>
              <a:t>src</a:t>
            </a:r>
            <a:r>
              <a:rPr lang="en-US" u="sng" dirty="0" smtClean="0"/>
              <a:t>/Accounts.cpp and </a:t>
            </a:r>
            <a:r>
              <a:rPr lang="en-US" u="sng" dirty="0" err="1" smtClean="0"/>
              <a:t>src</a:t>
            </a:r>
            <a:r>
              <a:rPr lang="en-US" u="sng" dirty="0" smtClean="0"/>
              <a:t>/Actions.cpp</a:t>
            </a:r>
            <a:r>
              <a:rPr lang="en-US" dirty="0" smtClean="0"/>
              <a:t>. </a:t>
            </a:r>
            <a:r>
              <a:rPr lang="en-US" dirty="0"/>
              <a:t>The classes </a:t>
            </a:r>
            <a:r>
              <a:rPr lang="en-US" dirty="0" smtClean="0"/>
              <a:t>involved </a:t>
            </a:r>
            <a:r>
              <a:rPr lang="en-US" dirty="0"/>
              <a:t>in strategy pattern are:</a:t>
            </a:r>
          </a:p>
          <a:p>
            <a:pPr marL="301752" lvl="1" indent="0">
              <a:buNone/>
            </a:pPr>
            <a:r>
              <a:rPr lang="en-US" b="1" dirty="0" err="1" smtClean="0"/>
              <a:t>AbstractFactory</a:t>
            </a:r>
            <a:r>
              <a:rPr lang="en-US" b="1" dirty="0" smtClean="0"/>
              <a:t> </a:t>
            </a:r>
            <a:r>
              <a:rPr lang="en-US" dirty="0" smtClean="0"/>
              <a:t>class: defines the possible products could be created for its clients</a:t>
            </a:r>
          </a:p>
          <a:p>
            <a:pPr marL="301752" lvl="1" indent="0">
              <a:buNone/>
            </a:pPr>
            <a:r>
              <a:rPr lang="en-US" b="1" dirty="0" smtClean="0"/>
              <a:t>ConcreteFactory1</a:t>
            </a:r>
            <a:r>
              <a:rPr lang="en-US" dirty="0" smtClean="0"/>
              <a:t> and </a:t>
            </a:r>
            <a:r>
              <a:rPr lang="en-US" b="1" dirty="0" smtClean="0"/>
              <a:t>ConcreteFactory2</a:t>
            </a:r>
            <a:r>
              <a:rPr lang="en-US" dirty="0" smtClean="0"/>
              <a:t> classes: concrete classes for Account1 and Account2 respectively.</a:t>
            </a:r>
          </a:p>
          <a:p>
            <a:pPr marL="301752" lvl="1" indent="0">
              <a:buNone/>
            </a:pPr>
            <a:r>
              <a:rPr lang="en-US" b="1" dirty="0" smtClean="0"/>
              <a:t>Account1</a:t>
            </a:r>
            <a:r>
              <a:rPr lang="en-US" dirty="0" smtClean="0"/>
              <a:t>, </a:t>
            </a:r>
            <a:r>
              <a:rPr lang="en-US" b="1" dirty="0" smtClean="0"/>
              <a:t>Account2</a:t>
            </a:r>
            <a:r>
              <a:rPr lang="en-US" dirty="0" smtClean="0"/>
              <a:t> and </a:t>
            </a:r>
            <a:r>
              <a:rPr lang="en-US" b="1" dirty="0" err="1" smtClean="0"/>
              <a:t>OutputProcessor</a:t>
            </a:r>
            <a:r>
              <a:rPr lang="en-US" dirty="0" smtClean="0"/>
              <a:t> classes: client of </a:t>
            </a:r>
            <a:r>
              <a:rPr lang="en-US" dirty="0" err="1" smtClean="0"/>
              <a:t>AbstractFactory</a:t>
            </a:r>
            <a:endParaRPr lang="en-US" dirty="0" smtClean="0"/>
          </a:p>
          <a:p>
            <a:pPr marL="301752" lvl="1" indent="0">
              <a:buNone/>
            </a:pPr>
            <a:r>
              <a:rPr lang="en-US" dirty="0" smtClean="0"/>
              <a:t>Concrete products created by concrete factories:</a:t>
            </a:r>
          </a:p>
          <a:p>
            <a:pPr marL="301752" lvl="1" indent="0">
              <a:buNone/>
            </a:pPr>
            <a:r>
              <a:rPr lang="en-US" u="sng" dirty="0" smtClean="0"/>
              <a:t>For Account1 and </a:t>
            </a:r>
            <a:r>
              <a:rPr lang="en-US" u="sng" dirty="0" err="1" smtClean="0"/>
              <a:t>OutputProcessor</a:t>
            </a:r>
            <a:r>
              <a:rPr lang="en-US" dirty="0" smtClean="0"/>
              <a:t>: </a:t>
            </a:r>
            <a:r>
              <a:rPr lang="en-US" b="1" dirty="0" smtClean="0"/>
              <a:t>DataStore1, SCDAction1, IPMAction1, IIMAction1, TMAMAction1, PPAction1, DMAction1, DDAction1, NFMAction1, DBAction1, DWAction1, BMMAction1, DPAction1</a:t>
            </a:r>
          </a:p>
          <a:p>
            <a:pPr marL="301752" lvl="1" indent="0">
              <a:buNone/>
            </a:pPr>
            <a:r>
              <a:rPr lang="en-US" u="sng" dirty="0" smtClean="0"/>
              <a:t>For</a:t>
            </a:r>
            <a:r>
              <a:rPr lang="en-US" b="1" u="sng" dirty="0" smtClean="0"/>
              <a:t> </a:t>
            </a:r>
            <a:r>
              <a:rPr lang="en-US" u="sng" dirty="0" smtClean="0"/>
              <a:t>Account2 and </a:t>
            </a:r>
            <a:r>
              <a:rPr lang="en-US" u="sng" dirty="0" err="1" smtClean="0"/>
              <a:t>OutputProcessor</a:t>
            </a:r>
            <a:r>
              <a:rPr lang="en-US" b="1" dirty="0" smtClean="0"/>
              <a:t>: DataStore2, SCDAction2, IPMAction2, IIMAction2, TMAMAction2, PPAction2, DMAction2, DDAction2, NFMAction2, DBAction2, DWAction2, BMMAction2, DPAction2</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797051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a:t>
            </a:r>
            <a:r>
              <a:rPr lang="en-US" sz="2400" dirty="0" smtClean="0"/>
              <a:t>Code</a:t>
            </a:r>
            <a:endParaRPr lang="en-US" sz="2400" dirty="0"/>
          </a:p>
        </p:txBody>
      </p:sp>
      <p:sp>
        <p:nvSpPr>
          <p:cNvPr id="8" name="Rectangle 7"/>
          <p:cNvSpPr/>
          <p:nvPr/>
        </p:nvSpPr>
        <p:spPr>
          <a:xfrm>
            <a:off x="531812" y="863600"/>
            <a:ext cx="11125200" cy="4801314"/>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This section presents the C++ source code. The project is developed under </a:t>
            </a:r>
            <a:r>
              <a:rPr lang="en-US" altLang="en-US" dirty="0" err="1" smtClean="0">
                <a:latin typeface="Arial" panose="020B0604020202020204" pitchFamily="34" charset="0"/>
              </a:rPr>
              <a:t>CLion</a:t>
            </a:r>
            <a:r>
              <a:rPr lang="en-US" altLang="en-US" dirty="0" smtClean="0">
                <a:latin typeface="Arial" panose="020B0604020202020204" pitchFamily="34" charset="0"/>
              </a:rPr>
              <a:t> and Vim. To make it be able to compile under various OS platform, I choose to use </a:t>
            </a:r>
            <a:r>
              <a:rPr lang="en-US" altLang="en-US" dirty="0" err="1" smtClean="0">
                <a:latin typeface="Arial" panose="020B0604020202020204" pitchFamily="34" charset="0"/>
              </a:rPr>
              <a:t>CMake</a:t>
            </a:r>
            <a:r>
              <a:rPr lang="en-US" altLang="en-US" dirty="0" smtClean="0">
                <a:latin typeface="Arial" panose="020B0604020202020204" pitchFamily="34" charset="0"/>
              </a:rPr>
              <a:t>. The CMakeList.txt file is used to generate </a:t>
            </a:r>
            <a:r>
              <a:rPr lang="en-US" altLang="en-US" dirty="0" err="1" smtClean="0">
                <a:latin typeface="Arial" panose="020B0604020202020204" pitchFamily="34" charset="0"/>
              </a:rPr>
              <a:t>Makefile</a:t>
            </a:r>
            <a:r>
              <a:rPr lang="en-US" altLang="en-US" dirty="0" smtClean="0">
                <a:latin typeface="Arial" panose="020B0604020202020204" pitchFamily="34" charset="0"/>
              </a:rPr>
              <a:t>. There are 3 major directory. Class declaration files (header files) are in </a:t>
            </a:r>
            <a:r>
              <a:rPr lang="en-US" altLang="en-US" i="1" u="sng" dirty="0" smtClean="0">
                <a:latin typeface="Arial" panose="020B0604020202020204" pitchFamily="34" charset="0"/>
              </a:rPr>
              <a:t>include</a:t>
            </a:r>
            <a:r>
              <a:rPr lang="en-US" altLang="en-US" dirty="0" smtClean="0">
                <a:latin typeface="Arial" panose="020B0604020202020204" pitchFamily="34" charset="0"/>
              </a:rPr>
              <a:t>; implementation of all classes are in .</a:t>
            </a:r>
            <a:r>
              <a:rPr lang="en-US" altLang="en-US" dirty="0" err="1" smtClean="0">
                <a:latin typeface="Arial" panose="020B0604020202020204" pitchFamily="34" charset="0"/>
              </a:rPr>
              <a:t>cpp</a:t>
            </a:r>
            <a:r>
              <a:rPr lang="en-US" altLang="en-US" dirty="0" smtClean="0">
                <a:latin typeface="Arial" panose="020B0604020202020204" pitchFamily="34" charset="0"/>
              </a:rPr>
              <a:t> files under </a:t>
            </a:r>
            <a:r>
              <a:rPr lang="en-US" altLang="en-US" i="1" u="sng" dirty="0" err="1" smtClean="0">
                <a:latin typeface="Arial" panose="020B0604020202020204" pitchFamily="34" charset="0"/>
              </a:rPr>
              <a:t>src</a:t>
            </a:r>
            <a:r>
              <a:rPr lang="en-US" altLang="en-US" dirty="0" smtClean="0">
                <a:latin typeface="Arial" panose="020B0604020202020204" pitchFamily="34" charset="0"/>
              </a:rPr>
              <a:t> directory. Built binary executable are in </a:t>
            </a:r>
            <a:r>
              <a:rPr lang="en-US" altLang="en-US" i="1" u="sng" dirty="0" smtClean="0">
                <a:latin typeface="Arial" panose="020B0604020202020204" pitchFamily="34" charset="0"/>
              </a:rPr>
              <a:t>build</a:t>
            </a:r>
            <a:r>
              <a:rPr lang="en-US" altLang="en-US" dirty="0" smtClean="0">
                <a:latin typeface="Arial" panose="020B0604020202020204" pitchFamily="34" charset="0"/>
              </a:rPr>
              <a:t>, which also contains generated </a:t>
            </a:r>
            <a:r>
              <a:rPr lang="en-US" altLang="en-US" dirty="0" err="1" smtClean="0">
                <a:latin typeface="Arial" panose="020B0604020202020204" pitchFamily="34" charset="0"/>
              </a:rPr>
              <a:t>Makefile</a:t>
            </a:r>
            <a:r>
              <a:rPr lang="en-US" altLang="en-US" dirty="0" smtClean="0">
                <a:latin typeface="Arial" panose="020B0604020202020204" pitchFamily="34" charset="0"/>
              </a:rPr>
              <a:t>. To rebuild the project, simple use the following commands:</a:t>
            </a:r>
          </a:p>
          <a:p>
            <a:pPr lvl="0" eaLnBrk="0" fontAlgn="base" hangingPunct="0">
              <a:spcBef>
                <a:spcPct val="0"/>
              </a:spcBef>
              <a:spcAft>
                <a:spcPct val="0"/>
              </a:spcAft>
            </a:pPr>
            <a:endParaRPr lang="en-US" altLang="en-US" dirty="0" smtClean="0"/>
          </a:p>
          <a:p>
            <a:pPr lvl="0" eaLnBrk="0" fontAlgn="base" hangingPunct="0">
              <a:spcBef>
                <a:spcPct val="0"/>
              </a:spcBef>
              <a:spcAft>
                <a:spcPct val="0"/>
              </a:spcAft>
            </a:pPr>
            <a:r>
              <a:rPr lang="en-US" altLang="en-US" dirty="0" smtClean="0"/>
              <a:t>cd </a:t>
            </a:r>
            <a:r>
              <a:rPr lang="en-US" altLang="en-US" dirty="0"/>
              <a:t>build  # change to build directory</a:t>
            </a:r>
          </a:p>
          <a:p>
            <a:pPr lvl="0" eaLnBrk="0" fontAlgn="base" hangingPunct="0">
              <a:spcBef>
                <a:spcPct val="0"/>
              </a:spcBef>
              <a:spcAft>
                <a:spcPct val="0"/>
              </a:spcAft>
            </a:pPr>
            <a:r>
              <a:rPr lang="en-US" altLang="en-US" dirty="0" err="1"/>
              <a:t>cmake</a:t>
            </a:r>
            <a:r>
              <a:rPr lang="en-US" altLang="en-US" dirty="0"/>
              <a:t> ..  # generate build scripts</a:t>
            </a:r>
          </a:p>
          <a:p>
            <a:pPr lvl="0" eaLnBrk="0" fontAlgn="base" hangingPunct="0">
              <a:spcBef>
                <a:spcPct val="0"/>
              </a:spcBef>
              <a:spcAft>
                <a:spcPct val="0"/>
              </a:spcAft>
            </a:pPr>
            <a:r>
              <a:rPr lang="en-US" altLang="en-US" dirty="0"/>
              <a:t>make  # </a:t>
            </a:r>
            <a:r>
              <a:rPr lang="en-US" altLang="en-US" dirty="0" err="1"/>
              <a:t>complie</a:t>
            </a:r>
            <a:r>
              <a:rPr lang="en-US" altLang="en-US" dirty="0"/>
              <a:t>, link and build executable main</a:t>
            </a:r>
          </a:p>
          <a:p>
            <a:pPr lvl="0" eaLnBrk="0" fontAlgn="base" hangingPunct="0">
              <a:spcBef>
                <a:spcPct val="0"/>
              </a:spcBef>
              <a:spcAft>
                <a:spcPct val="0"/>
              </a:spcAft>
            </a:pPr>
            <a:endParaRPr lang="en-US" altLang="en-US" dirty="0" smtClean="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are 5 files under include: Accounts.hpp, AbstractFactory.hpp, Actions.hpp, ModelDrivenArch.hpp, DataStore.hpp. Correspondingly, there are 5 files under </a:t>
            </a:r>
            <a:r>
              <a:rPr lang="en-US" altLang="en-US" dirty="0" err="1" smtClean="0">
                <a:latin typeface="Arial" panose="020B0604020202020204" pitchFamily="34" charset="0"/>
              </a:rPr>
              <a:t>src</a:t>
            </a:r>
            <a:r>
              <a:rPr lang="en-US" altLang="en-US" dirty="0" smtClean="0">
                <a:latin typeface="Arial" panose="020B0604020202020204" pitchFamily="34" charset="0"/>
              </a:rPr>
              <a:t>: Accounts.cpp, AbstractFactory.cpp, Actions.cpp, ModelDrivenArch.cpp, main.cpp. Source code are presented in pair of (xxxx.hpp, xxxx.cpp</a:t>
            </a:r>
            <a:r>
              <a:rPr lang="en-US" altLang="en-US" dirty="0" smtClean="0">
                <a:latin typeface="Arial" panose="020B0604020202020204" pitchFamily="34" charset="0"/>
              </a:rPr>
              <a:t>).</a:t>
            </a:r>
          </a:p>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is also a </a:t>
            </a:r>
            <a:r>
              <a:rPr lang="en-US" altLang="en-US" u="sng" dirty="0" smtClean="0">
                <a:latin typeface="Arial" panose="020B0604020202020204" pitchFamily="34" charset="0"/>
              </a:rPr>
              <a:t>README.md</a:t>
            </a:r>
            <a:r>
              <a:rPr lang="en-US" altLang="en-US" dirty="0" smtClean="0">
                <a:latin typeface="Arial" panose="020B0604020202020204" pitchFamily="34" charset="0"/>
              </a:rPr>
              <a:t> file explaining how to build and run the program. Basically, I adopt the sample driver to run Account1 and Account2. You should be able to run the program </a:t>
            </a:r>
            <a:r>
              <a:rPr lang="en-US" altLang="en-US" dirty="0" smtClean="0">
                <a:latin typeface="Arial" panose="020B0604020202020204" pitchFamily="34" charset="0"/>
              </a:rPr>
              <a:t>as the professor runs the in-class demo.</a:t>
            </a:r>
            <a:endParaRPr lang="en-US" altLang="en-US" dirty="0" smtClean="0">
              <a:latin typeface="Arial" panose="020B0604020202020204" pitchFamily="34" charset="0"/>
            </a:endParaRPr>
          </a:p>
        </p:txBody>
      </p:sp>
      <p:sp>
        <p:nvSpPr>
          <p:cNvPr id="4" name="Footer Placeholder 1"/>
          <p:cNvSpPr>
            <a:spLocks noGrp="1"/>
          </p:cNvSpPr>
          <p:nvPr>
            <p:ph type="ftr" sz="quarter" idx="11"/>
          </p:nvPr>
        </p:nvSpPr>
        <p:spPr>
          <a:xfrm>
            <a:off x="1218882" y="6172200"/>
            <a:ext cx="7414870" cy="304800"/>
          </a:xfrm>
        </p:spPr>
        <p:txBody>
          <a:bodyPr/>
          <a:lstStyle/>
          <a:p>
            <a:r>
              <a:rPr lang="pl-PL" dirty="0" smtClean="0"/>
              <a:t>CS586 by Dr Bogdan Korel @ IIT</a:t>
            </a:r>
            <a:endParaRPr lang="en-US" dirty="0"/>
          </a:p>
        </p:txBody>
      </p:sp>
      <p:sp>
        <p:nvSpPr>
          <p:cNvPr id="2" name="Slide Number Placeholder 1"/>
          <p:cNvSpPr>
            <a:spLocks noGrp="1"/>
          </p:cNvSpPr>
          <p:nvPr>
            <p:ph type="sldNum" sz="quarter" idx="12"/>
          </p:nvPr>
        </p:nvSpPr>
        <p:spPr/>
        <p:txBody>
          <a:bodyPr/>
          <a:lstStyle/>
          <a:p>
            <a:fld id="{DF28FB93-0A08-4E7D-8E63-9EFA29F1E093}" type="slidenum">
              <a:rPr lang="en-US" smtClean="0"/>
              <a:pPr/>
              <a:t>51</a:t>
            </a:fld>
            <a:endParaRPr lang="en-US"/>
          </a:p>
        </p:txBody>
      </p:sp>
    </p:spTree>
    <p:extLst>
      <p:ext uri="{BB962C8B-B14F-4D97-AF65-F5344CB8AC3E}">
        <p14:creationId xmlns:p14="http://schemas.microsoft.com/office/powerpoint/2010/main" val="396619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a:t>
            </a:r>
            <a:r>
              <a:rPr lang="en-US" sz="2400" dirty="0" smtClean="0"/>
              <a:t>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1</a:t>
            </a:r>
            <a:endParaRPr lang="en-US" altLang="en-US" dirty="0" smtClean="0">
              <a:latin typeface="Arial" panose="020B0604020202020204" pitchFamily="34" charset="0"/>
            </a:endParaRPr>
          </a:p>
        </p:txBody>
      </p:sp>
      <p:sp>
        <p:nvSpPr>
          <p:cNvPr id="2" name="Rectangle 1"/>
          <p:cNvSpPr/>
          <p:nvPr/>
        </p:nvSpPr>
        <p:spPr>
          <a:xfrm>
            <a:off x="531812" y="1346200"/>
            <a:ext cx="11125200" cy="5029200"/>
          </a:xfrm>
          <a:prstGeom prst="rect">
            <a:avLst/>
          </a:prstGeom>
        </p:spPr>
        <p:txBody>
          <a:bodyPr wrap="square" numCol="2">
            <a:spAutoFit/>
          </a:bodyPr>
          <a:lstStyle/>
          <a:p>
            <a:r>
              <a:rPr lang="en-US" sz="900" dirty="0" err="1"/>
              <a:t>BankAccount</a:t>
            </a:r>
            <a:r>
              <a:rPr lang="en-US" sz="900" dirty="0"/>
              <a:t> Version 1.0</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1</a:t>
            </a:r>
          </a:p>
          <a:p>
            <a:r>
              <a:rPr lang="en-US" sz="900" dirty="0"/>
              <a:t>                          ACCOUNT-1</a:t>
            </a:r>
          </a:p>
          <a:p>
            <a:r>
              <a:rPr lang="en-US" sz="900" dirty="0"/>
              <a:t>                  MENU of Operations</a:t>
            </a:r>
          </a:p>
          <a:p>
            <a:r>
              <a:rPr lang="en-US" sz="900" dirty="0"/>
              <a:t>          0. open(string, string, float)</a:t>
            </a:r>
          </a:p>
          <a:p>
            <a:r>
              <a:rPr lang="en-US" sz="900" dirty="0"/>
              <a:t>          1. login(string)</a:t>
            </a:r>
          </a:p>
          <a:p>
            <a:r>
              <a:rPr lang="en-US" sz="900" dirty="0"/>
              <a:t>          2. pin(string)</a:t>
            </a:r>
          </a:p>
          <a:p>
            <a:r>
              <a:rPr lang="en-US" sz="900" dirty="0"/>
              <a:t>          3. deposit(float)</a:t>
            </a:r>
          </a:p>
          <a:p>
            <a:r>
              <a:rPr lang="en-US" sz="900" dirty="0"/>
              <a:t>          4. withdraw(float)</a:t>
            </a:r>
          </a:p>
          <a:p>
            <a:r>
              <a:rPr lang="en-US" sz="900" dirty="0"/>
              <a:t>          5. balance()</a:t>
            </a:r>
          </a:p>
          <a:p>
            <a:r>
              <a:rPr lang="en-US" sz="900" dirty="0"/>
              <a:t>          6. logout()</a:t>
            </a:r>
          </a:p>
          <a:p>
            <a:r>
              <a:rPr lang="en-US" sz="900" dirty="0"/>
              <a:t>          7. lock(string)</a:t>
            </a:r>
          </a:p>
          <a:p>
            <a:r>
              <a:rPr lang="en-US" sz="900" dirty="0"/>
              <a:t>          8. unlock(string)</a:t>
            </a:r>
          </a:p>
          <a:p>
            <a:r>
              <a:rPr lang="en-US" sz="900" dirty="0"/>
              <a:t>          q. Quit ACCOUNT-1</a:t>
            </a:r>
          </a:p>
          <a:p>
            <a:r>
              <a:rPr lang="en-US" sz="900" dirty="0"/>
              <a:t>          ACCOUNT-1 Execution</a:t>
            </a:r>
          </a:p>
          <a:p>
            <a:r>
              <a:rPr lang="en-US" sz="900" dirty="0"/>
              <a:t>  Select Operation: </a:t>
            </a:r>
          </a:p>
          <a:p>
            <a:r>
              <a:rPr lang="en-US" sz="900" dirty="0"/>
              <a:t>0-open, 1-login, 2-pin, 3-deposit, 4-withdraw, 5-balance, 6-logout, 7-lock, 8-unlock</a:t>
            </a:r>
          </a:p>
          <a:p>
            <a:r>
              <a:rPr lang="en-US" sz="900" dirty="0"/>
              <a:t>0</a:t>
            </a:r>
          </a:p>
          <a:p>
            <a:r>
              <a:rPr lang="en-US" sz="900" dirty="0"/>
              <a:t>  Operation:  open(string p, string y, float a)</a:t>
            </a:r>
          </a:p>
          <a:p>
            <a:r>
              <a:rPr lang="en-US" sz="900" dirty="0"/>
              <a:t>  Enter value of the parameter p:</a:t>
            </a:r>
          </a:p>
          <a:p>
            <a:r>
              <a:rPr lang="en-US" sz="900" dirty="0" err="1"/>
              <a:t>abc</a:t>
            </a:r>
            <a:endParaRPr lang="en-US" sz="900" dirty="0"/>
          </a:p>
          <a:p>
            <a:r>
              <a:rPr lang="en-US" sz="900" dirty="0"/>
              <a:t>  Enter value of the parameter y:</a:t>
            </a:r>
          </a:p>
          <a:p>
            <a:r>
              <a:rPr lang="en-US" sz="900" dirty="0"/>
              <a:t>xyz</a:t>
            </a:r>
          </a:p>
          <a:p>
            <a:r>
              <a:rPr lang="en-US" sz="900" dirty="0"/>
              <a:t>  Enter value of the parameter a:</a:t>
            </a:r>
          </a:p>
          <a:p>
            <a:r>
              <a:rPr lang="en-US" sz="900" dirty="0"/>
              <a:t>100.5</a:t>
            </a:r>
          </a:p>
          <a:p>
            <a:r>
              <a:rPr lang="en-US" sz="900" dirty="0"/>
              <a:t>  Select Operation: </a:t>
            </a:r>
          </a:p>
          <a:p>
            <a:r>
              <a:rPr lang="en-US" sz="900" dirty="0"/>
              <a:t>0-open, 1-login, 2-pin, 3-deposit, 4-withdraw, 5-balance, 6-logout, 7-lock, 8-unlock</a:t>
            </a:r>
          </a:p>
          <a:p>
            <a:r>
              <a:rPr lang="en-US" sz="900" dirty="0"/>
              <a:t>1</a:t>
            </a:r>
          </a:p>
          <a:p>
            <a:r>
              <a:rPr lang="en-US" sz="900" dirty="0"/>
              <a:t>  Operation:  login(string y)</a:t>
            </a:r>
          </a:p>
          <a:p>
            <a:r>
              <a:rPr lang="en-US" sz="900" dirty="0"/>
              <a:t>  Enter value of the parameter y:</a:t>
            </a:r>
          </a:p>
          <a:p>
            <a:r>
              <a:rPr lang="en-US" sz="900" dirty="0"/>
              <a:t>xyz</a:t>
            </a:r>
          </a:p>
          <a:p>
            <a:r>
              <a:rPr lang="en-US" sz="900" dirty="0"/>
              <a:t>	Please Input PIN to Proceed at Account1</a:t>
            </a:r>
          </a:p>
          <a:p>
            <a:r>
              <a:rPr lang="en-US" sz="900" dirty="0"/>
              <a:t>  Select Operation: </a:t>
            </a:r>
          </a:p>
          <a:p>
            <a:r>
              <a:rPr lang="en-US" sz="900" dirty="0"/>
              <a:t>0-open, 1-login, 2-pin, 3-deposit, 4-withdraw, 5-balance, 6-logout, 7-lock, 8-unlock</a:t>
            </a:r>
          </a:p>
          <a:p>
            <a:r>
              <a:rPr lang="en-US" sz="900" dirty="0"/>
              <a:t>2</a:t>
            </a:r>
          </a:p>
          <a:p>
            <a:r>
              <a:rPr lang="en-US" sz="900" dirty="0"/>
              <a:t>  Operation:  pin(string x)</a:t>
            </a:r>
          </a:p>
          <a:p>
            <a:r>
              <a:rPr lang="en-US" sz="900" dirty="0"/>
              <a:t>  Enter value of the parameter x</a:t>
            </a:r>
          </a:p>
          <a:p>
            <a:r>
              <a:rPr lang="en-US" sz="900" dirty="0" err="1"/>
              <a:t>abc</a:t>
            </a:r>
            <a:endParaRPr lang="en-US" sz="900" dirty="0"/>
          </a:p>
          <a:p>
            <a:r>
              <a:rPr lang="en-US" sz="900" dirty="0"/>
              <a:t>	Menu at Account1</a:t>
            </a:r>
          </a:p>
          <a:p>
            <a:r>
              <a:rPr lang="en-US" sz="900" dirty="0"/>
              <a:t>		1. Display Balance</a:t>
            </a:r>
          </a:p>
          <a:p>
            <a:r>
              <a:rPr lang="en-US" sz="900" dirty="0"/>
              <a:t>		2. Make Deposit</a:t>
            </a:r>
          </a:p>
          <a:p>
            <a:r>
              <a:rPr lang="en-US" sz="900" dirty="0"/>
              <a:t>		3. Withdraw</a:t>
            </a:r>
          </a:p>
          <a:p>
            <a:r>
              <a:rPr lang="en-US" sz="900" dirty="0"/>
              <a:t>		4. Lock Account</a:t>
            </a:r>
          </a:p>
          <a:p>
            <a:r>
              <a:rPr lang="en-US" sz="900" dirty="0"/>
              <a:t>		5. Unlock Account</a:t>
            </a:r>
          </a:p>
          <a:p>
            <a:r>
              <a:rPr lang="en-US" sz="900" dirty="0"/>
              <a:t>		6. Logout</a:t>
            </a:r>
          </a:p>
          <a:p>
            <a:r>
              <a:rPr lang="en-US" sz="900" dirty="0"/>
              <a:t>  Select Operation: </a:t>
            </a:r>
          </a:p>
          <a:p>
            <a:r>
              <a:rPr lang="en-US" sz="900" dirty="0"/>
              <a:t>0-open, 1-login, 2-pin, 3-deposit, 4-withdraw, 5-balance, 6-logout, 7-lock, 8-unlock</a:t>
            </a:r>
          </a:p>
          <a:p>
            <a:r>
              <a:rPr lang="en-US" sz="900" dirty="0"/>
              <a:t>3</a:t>
            </a:r>
          </a:p>
          <a:p>
            <a:r>
              <a:rPr lang="en-US" sz="900" dirty="0"/>
              <a:t>  Operation:  deposit(float d)</a:t>
            </a:r>
          </a:p>
          <a:p>
            <a:r>
              <a:rPr lang="en-US" sz="900" dirty="0"/>
              <a:t>  Enter value of the parameter d:</a:t>
            </a:r>
          </a:p>
          <a:p>
            <a:r>
              <a:rPr lang="en-US" sz="900" dirty="0"/>
              <a:t>400</a:t>
            </a:r>
          </a:p>
          <a:p>
            <a:r>
              <a:rPr lang="en-US" sz="900" dirty="0"/>
              <a:t>  Select Operation: </a:t>
            </a:r>
          </a:p>
          <a:p>
            <a:r>
              <a:rPr lang="en-US" sz="900" dirty="0"/>
              <a:t>0-open, 1-login, 2-pin, 3-deposit, 4-withdraw, 5-balance, 6-logout, 7-lock, 8-unlock</a:t>
            </a:r>
          </a:p>
          <a:p>
            <a:r>
              <a:rPr lang="en-US" sz="900" dirty="0"/>
              <a:t>5</a:t>
            </a:r>
          </a:p>
          <a:p>
            <a:r>
              <a:rPr lang="en-US" sz="900" dirty="0"/>
              <a:t>  Operation:  balance()</a:t>
            </a:r>
          </a:p>
          <a:p>
            <a:r>
              <a:rPr lang="en-US" sz="900" dirty="0"/>
              <a:t>	Current Balance = $500.5 at Account1</a:t>
            </a:r>
          </a:p>
          <a:p>
            <a:r>
              <a:rPr lang="en-US" sz="900" dirty="0"/>
              <a:t>  Select Operation: </a:t>
            </a:r>
          </a:p>
          <a:p>
            <a:r>
              <a:rPr lang="en-US" sz="900" dirty="0"/>
              <a:t>0-open, 1-login, 2-pin, 3-deposit, 4-withdraw, 5-balance, 6-logout, 7-lock, 8-unlock</a:t>
            </a:r>
          </a:p>
          <a:p>
            <a:r>
              <a:rPr lang="en-US" sz="900" dirty="0"/>
              <a:t>6</a:t>
            </a:r>
          </a:p>
          <a:p>
            <a:r>
              <a:rPr lang="en-US" sz="900" dirty="0"/>
              <a:t>  Operation:  logout()</a:t>
            </a:r>
          </a:p>
          <a:p>
            <a:r>
              <a:rPr lang="en-US" sz="900" dirty="0"/>
              <a:t>  Select Operation: </a:t>
            </a:r>
          </a:p>
          <a:p>
            <a:r>
              <a:rPr lang="en-US" sz="900" dirty="0"/>
              <a:t>0-open, 1-login, 2-pin, 3-deposit, 4-withdraw, 5-balance, 6-logout, 7-lock, 8-unlock</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p:txBody>
      </p:sp>
    </p:spTree>
    <p:extLst>
      <p:ext uri="{BB962C8B-B14F-4D97-AF65-F5344CB8AC3E}">
        <p14:creationId xmlns:p14="http://schemas.microsoft.com/office/powerpoint/2010/main" val="1606223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a:t>
            </a:r>
            <a:r>
              <a:rPr lang="en-US" sz="2400" dirty="0" smtClean="0"/>
              <a:t>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2</a:t>
            </a:r>
            <a:endParaRPr lang="en-US" altLang="en-US" dirty="0" smtClean="0">
              <a:latin typeface="Arial" panose="020B0604020202020204" pitchFamily="34" charset="0"/>
            </a:endParaRPr>
          </a:p>
        </p:txBody>
      </p:sp>
      <p:sp>
        <p:nvSpPr>
          <p:cNvPr id="7" name="Rectangle 6"/>
          <p:cNvSpPr/>
          <p:nvPr/>
        </p:nvSpPr>
        <p:spPr>
          <a:xfrm>
            <a:off x="531812" y="1377092"/>
            <a:ext cx="11125200" cy="4846320"/>
          </a:xfrm>
          <a:prstGeom prst="rect">
            <a:avLst/>
          </a:prstGeom>
        </p:spPr>
        <p:txBody>
          <a:bodyPr wrap="square" numCol="2">
            <a:spAutoFit/>
          </a:bodyPr>
          <a:lstStyle/>
          <a:p>
            <a:r>
              <a:rPr lang="en-US" sz="900" dirty="0" err="1" smtClean="0"/>
              <a:t>BankAccount</a:t>
            </a:r>
            <a:r>
              <a:rPr lang="en-US" sz="900" dirty="0" smtClean="0"/>
              <a:t> Version 1.0</a:t>
            </a:r>
          </a:p>
          <a:p>
            <a:r>
              <a:rPr lang="en-US" sz="900" dirty="0" smtClean="0"/>
              <a:t>Please choose the type of ACCOUNT</a:t>
            </a:r>
          </a:p>
          <a:p>
            <a:r>
              <a:rPr lang="en-US" sz="900" dirty="0" smtClean="0"/>
              <a:t>1. ACCOUNT-1</a:t>
            </a:r>
          </a:p>
          <a:p>
            <a:r>
              <a:rPr lang="en-US" sz="900" dirty="0" smtClean="0"/>
              <a:t>2. ACCOUNT-2</a:t>
            </a:r>
          </a:p>
          <a:p>
            <a:r>
              <a:rPr lang="en-US" sz="900" dirty="0" smtClean="0"/>
              <a:t>q. Quit the demo program</a:t>
            </a:r>
          </a:p>
          <a:p>
            <a:r>
              <a:rPr lang="en-US" sz="900" dirty="0" smtClean="0"/>
              <a:t>2</a:t>
            </a:r>
            <a:endParaRPr lang="en-US" sz="900" dirty="0"/>
          </a:p>
          <a:p>
            <a:r>
              <a:rPr lang="en-US" sz="900" dirty="0"/>
              <a:t>                          ACCOUNT-2</a:t>
            </a:r>
          </a:p>
          <a:p>
            <a:r>
              <a:rPr lang="en-US" sz="900" dirty="0"/>
              <a:t>                  MENU of Operations</a:t>
            </a:r>
          </a:p>
          <a:p>
            <a:r>
              <a:rPr lang="en-US" sz="900" dirty="0"/>
              <a:t>          0. OPEN(</a:t>
            </a:r>
            <a:r>
              <a:rPr lang="en-US" sz="900" dirty="0" err="1"/>
              <a:t>int,int,int</a:t>
            </a:r>
            <a:r>
              <a:rPr lang="en-US" sz="900" dirty="0"/>
              <a:t>)</a:t>
            </a:r>
          </a:p>
          <a:p>
            <a:r>
              <a:rPr lang="en-US" sz="900" dirty="0"/>
              <a:t>          1. LOGIN(</a:t>
            </a:r>
            <a:r>
              <a:rPr lang="en-US" sz="900" dirty="0" err="1"/>
              <a:t>int</a:t>
            </a:r>
            <a:r>
              <a:rPr lang="en-US" sz="900" dirty="0"/>
              <a:t>)</a:t>
            </a:r>
          </a:p>
          <a:p>
            <a:r>
              <a:rPr lang="en-US" sz="900" dirty="0"/>
              <a:t>          2. PIN(</a:t>
            </a:r>
            <a:r>
              <a:rPr lang="en-US" sz="900" dirty="0" err="1"/>
              <a:t>int</a:t>
            </a:r>
            <a:r>
              <a:rPr lang="en-US" sz="900" dirty="0"/>
              <a:t>)</a:t>
            </a:r>
          </a:p>
          <a:p>
            <a:r>
              <a:rPr lang="en-US" sz="900" dirty="0"/>
              <a:t>          3. DEPOSIT(</a:t>
            </a:r>
            <a:r>
              <a:rPr lang="en-US" sz="900" dirty="0" err="1"/>
              <a:t>int</a:t>
            </a:r>
            <a:r>
              <a:rPr lang="en-US" sz="900" dirty="0"/>
              <a:t>)</a:t>
            </a:r>
          </a:p>
          <a:p>
            <a:r>
              <a:rPr lang="en-US" sz="900" dirty="0"/>
              <a:t>          4. WITHDRAW(</a:t>
            </a:r>
            <a:r>
              <a:rPr lang="en-US" sz="900" dirty="0" err="1"/>
              <a:t>int</a:t>
            </a:r>
            <a:r>
              <a:rPr lang="en-US" sz="900" dirty="0"/>
              <a:t>)</a:t>
            </a:r>
          </a:p>
          <a:p>
            <a:r>
              <a:rPr lang="en-US" sz="900" dirty="0"/>
              <a:t>          5. BALANCE()</a:t>
            </a:r>
          </a:p>
          <a:p>
            <a:r>
              <a:rPr lang="en-US" sz="900" dirty="0"/>
              <a:t>          6. LOGOUT()</a:t>
            </a:r>
          </a:p>
          <a:p>
            <a:r>
              <a:rPr lang="en-US" sz="900" dirty="0"/>
              <a:t>          7. suspend()</a:t>
            </a:r>
          </a:p>
          <a:p>
            <a:r>
              <a:rPr lang="en-US" sz="900" dirty="0"/>
              <a:t>          8. activate()</a:t>
            </a:r>
          </a:p>
          <a:p>
            <a:r>
              <a:rPr lang="en-US" sz="900" dirty="0"/>
              <a:t>          9. close()</a:t>
            </a:r>
          </a:p>
          <a:p>
            <a:r>
              <a:rPr lang="en-US" sz="900" dirty="0"/>
              <a:t>          q. Quit ACCOUNT-2</a:t>
            </a:r>
          </a:p>
          <a:p>
            <a:r>
              <a:rPr lang="en-US" sz="900" dirty="0"/>
              <a:t>          ACCOUNT-2 Execution</a:t>
            </a:r>
          </a:p>
          <a:p>
            <a:r>
              <a:rPr lang="en-US" sz="900" dirty="0"/>
              <a:t>  Select Operation: </a:t>
            </a:r>
          </a:p>
          <a:p>
            <a:r>
              <a:rPr lang="en-US" sz="900" dirty="0"/>
              <a:t>0-OPEN, 1-LOGIN, 2-PIN, 3-DEPOSIT, 4-WITHDRAW, 5-BALANCE, 6-LOGOUT, 7-suspend, 8-activate, 9-close</a:t>
            </a:r>
          </a:p>
          <a:p>
            <a:r>
              <a:rPr lang="en-US" sz="900" dirty="0"/>
              <a:t>0</a:t>
            </a:r>
          </a:p>
          <a:p>
            <a:r>
              <a:rPr lang="en-US" sz="900" dirty="0"/>
              <a:t>  Operation:  OPEN(</a:t>
            </a:r>
            <a:r>
              <a:rPr lang="en-US" sz="900" dirty="0" err="1"/>
              <a:t>int</a:t>
            </a:r>
            <a:r>
              <a:rPr lang="en-US" sz="900" dirty="0"/>
              <a:t> p, </a:t>
            </a:r>
            <a:r>
              <a:rPr lang="en-US" sz="900" dirty="0" err="1"/>
              <a:t>int</a:t>
            </a:r>
            <a:r>
              <a:rPr lang="en-US" sz="900" dirty="0"/>
              <a:t> y, </a:t>
            </a:r>
            <a:r>
              <a:rPr lang="en-US" sz="900" dirty="0" err="1"/>
              <a:t>int</a:t>
            </a:r>
            <a:r>
              <a:rPr lang="en-US" sz="900" dirty="0"/>
              <a:t> a)</a:t>
            </a:r>
          </a:p>
          <a:p>
            <a:r>
              <a:rPr lang="en-US" sz="900" dirty="0"/>
              <a:t>  Enter value of the parameter p:</a:t>
            </a:r>
          </a:p>
          <a:p>
            <a:r>
              <a:rPr lang="en-US" sz="900" dirty="0"/>
              <a:t>123</a:t>
            </a:r>
          </a:p>
          <a:p>
            <a:r>
              <a:rPr lang="en-US" sz="900" dirty="0"/>
              <a:t>  Enter value of the parameter y:</a:t>
            </a:r>
          </a:p>
          <a:p>
            <a:r>
              <a:rPr lang="en-US" sz="900" dirty="0"/>
              <a:t>111</a:t>
            </a:r>
          </a:p>
          <a:p>
            <a:r>
              <a:rPr lang="en-US" sz="900" dirty="0"/>
              <a:t>  Enter value of the parameter a:</a:t>
            </a:r>
          </a:p>
          <a:p>
            <a:r>
              <a:rPr lang="en-US" sz="900" dirty="0"/>
              <a:t>1000</a:t>
            </a:r>
          </a:p>
          <a:p>
            <a:r>
              <a:rPr lang="en-US" sz="900" dirty="0"/>
              <a:t>  Select Operation: </a:t>
            </a:r>
          </a:p>
          <a:p>
            <a:r>
              <a:rPr lang="en-US" sz="900" dirty="0"/>
              <a:t>0-OPEN, 1-LOGIN, 2-PIN, 3-DEPOSIT, 4-WITHDRAW, 5-BALANCE, 6-LOGOUT, 7-suspend, 8-activate, 9-close</a:t>
            </a:r>
          </a:p>
          <a:p>
            <a:r>
              <a:rPr lang="en-US" sz="900" dirty="0"/>
              <a:t>1</a:t>
            </a:r>
          </a:p>
          <a:p>
            <a:r>
              <a:rPr lang="en-US" sz="900" dirty="0"/>
              <a:t>  Operation:  LOGIN(</a:t>
            </a:r>
            <a:r>
              <a:rPr lang="en-US" sz="900" dirty="0" err="1"/>
              <a:t>int</a:t>
            </a:r>
            <a:r>
              <a:rPr lang="en-US" sz="900" dirty="0"/>
              <a:t> y)</a:t>
            </a:r>
          </a:p>
          <a:p>
            <a:r>
              <a:rPr lang="en-US" sz="900" dirty="0"/>
              <a:t>  Enter value of the parameter y:</a:t>
            </a:r>
          </a:p>
          <a:p>
            <a:r>
              <a:rPr lang="en-US" sz="900" dirty="0"/>
              <a:t>111</a:t>
            </a:r>
          </a:p>
          <a:p>
            <a:r>
              <a:rPr lang="en-US" sz="900" dirty="0"/>
              <a:t>	Please Input PIN to Proceed at Account2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112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222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333</a:t>
            </a:r>
          </a:p>
          <a:p>
            <a:r>
              <a:rPr lang="en-US" sz="900" dirty="0"/>
              <a:t>	#Attempts </a:t>
            </a:r>
            <a:r>
              <a:rPr lang="en-US" sz="900" dirty="0" smtClean="0"/>
              <a:t>Exceed </a:t>
            </a:r>
            <a:r>
              <a:rPr lang="en-US" sz="900" dirty="0"/>
              <a:t>Maximum Allowed at </a:t>
            </a:r>
            <a:r>
              <a:rPr lang="en-US" sz="900" dirty="0" smtClean="0"/>
              <a:t>Account2</a:t>
            </a:r>
          </a:p>
          <a:p>
            <a:r>
              <a:rPr lang="en-US" sz="900" dirty="0"/>
              <a:t> Select Operation: </a:t>
            </a:r>
          </a:p>
          <a:p>
            <a:r>
              <a:rPr lang="en-US" sz="900" dirty="0"/>
              <a:t>0-OPEN, 1-LOGIN, 2-PIN, 3-DEPOSIT, 4-WITHDRAW, 5-BALANCE, 6-LOGOUT, 7-suspend, 8-activate, 9-close</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q</a:t>
            </a:r>
          </a:p>
        </p:txBody>
      </p:sp>
      <p:sp>
        <p:nvSpPr>
          <p:cNvPr id="9" name="Footer Placeholder 8"/>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4210999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Accounts.hpp</a:t>
            </a:r>
            <a:endParaRPr lang="en-US" sz="2400" dirty="0"/>
          </a:p>
        </p:txBody>
      </p:sp>
      <p:sp>
        <p:nvSpPr>
          <p:cNvPr id="8" name="Rectangle 7"/>
          <p:cNvSpPr/>
          <p:nvPr/>
        </p:nvSpPr>
        <p:spPr>
          <a:xfrm>
            <a:off x="531812" y="863600"/>
            <a:ext cx="111252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two different logic/implementation: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and Account2, as Input Processor in Model-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driven Architecture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DataStore1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minimum balance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max number of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Account1(</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500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open(string 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login(string 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lock(string x)</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 void </a:t>
            </a:r>
            <a:r>
              <a:rPr lang="en-US" altLang="en-US" sz="800" dirty="0">
                <a:solidFill>
                  <a:srgbClr val="A9B7C6"/>
                </a:solidFill>
                <a:latin typeface="Courier New" panose="02070309020205020404" pitchFamily="49" charset="0"/>
                <a:cs typeface="Courier New" panose="02070309020205020404" pitchFamily="49" charset="0"/>
              </a:rPr>
              <a:t>unlock(string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DataStore2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Account2(</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dirty="0">
              <a:latin typeface="Arial" panose="020B0604020202020204" pitchFamily="34" charset="0"/>
            </a:endParaRPr>
          </a:p>
        </p:txBody>
      </p:sp>
    </p:spTree>
    <p:extLst>
      <p:ext uri="{BB962C8B-B14F-4D97-AF65-F5344CB8AC3E}">
        <p14:creationId xmlns:p14="http://schemas.microsoft.com/office/powerpoint/2010/main" val="162294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Accounts.cpp</a:t>
            </a:r>
            <a:endParaRPr lang="en-US" sz="2400" dirty="0"/>
          </a:p>
        </p:txBody>
      </p:sp>
      <p:sp>
        <p:nvSpPr>
          <p:cNvPr id="6" name="Rectangle 5"/>
          <p:cNvSpPr/>
          <p:nvPr/>
        </p:nvSpPr>
        <p:spPr>
          <a:xfrm>
            <a:off x="379412" y="797234"/>
            <a:ext cx="11430000" cy="5669280"/>
          </a:xfrm>
          <a:prstGeom prst="rect">
            <a:avLst/>
          </a:prstGeom>
        </p:spPr>
        <p:style>
          <a:lnRef idx="2">
            <a:schemeClr val="accent3"/>
          </a:lnRef>
          <a:fillRef idx="1">
            <a:schemeClr val="lt1"/>
          </a:fillRef>
          <a:effectRef idx="0">
            <a:schemeClr val="accent3"/>
          </a:effectRef>
          <a:fontRef idx="minor">
            <a:schemeClr val="dk1"/>
          </a:fontRef>
        </p:style>
        <p:txBody>
          <a:bodyPr wrap="square" numCol="4">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An implementation of the pseudo-code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of Input Processors, account1 and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still need to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83269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AbstractFactory.hpp</a:t>
            </a:r>
            <a:endParaRPr lang="en-US" sz="2400" dirty="0"/>
          </a:p>
        </p:txBody>
      </p:sp>
      <p:sp>
        <p:nvSpPr>
          <p:cNvPr id="7" name="Rectangle 6"/>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3">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abstract and concrete factories,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form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ABSTRACT class, declaring</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of pure virtual functions that helps client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create/get different products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objects created by this factory.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instances of various classes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Account2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1842482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1</a:t>
            </a:r>
            <a:endParaRPr lang="en-US" sz="2400" dirty="0"/>
          </a:p>
        </p:txBody>
      </p:sp>
      <p:sp>
        <p:nvSpPr>
          <p:cNvPr id="4" name="Rectangle 3"/>
          <p:cNvSpPr/>
          <p:nvPr/>
        </p:nvSpPr>
        <p:spPr>
          <a:xfrm>
            <a:off x="379412"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Explicitly initialize </a:t>
            </a:r>
            <a:r>
              <a:rPr lang="en-US" altLang="en-US" sz="800" dirty="0" err="1">
                <a:solidFill>
                  <a:srgbClr val="808080"/>
                </a:solidFill>
                <a:latin typeface="Courier New" panose="02070309020205020404" pitchFamily="49" charset="0"/>
                <a:cs typeface="Courier New" panose="02070309020205020404" pitchFamily="49" charset="0"/>
              </a:rPr>
              <a:t>cacheX</a:t>
            </a:r>
            <a:r>
              <a:rPr lang="en-US" altLang="en-US" sz="800" dirty="0">
                <a:solidFill>
                  <a:srgbClr val="808080"/>
                </a:solidFill>
                <a:latin typeface="Courier New" panose="02070309020205020404" pitchFamily="49" charset="0"/>
                <a:cs typeface="Courier New" panose="02070309020205020404" pitchFamily="49" charset="0"/>
              </a:rPr>
              <a:t> to NULL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NOT responsible for reclaim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created/allocated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various actions,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data stores, Account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 class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should operate on the same instance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We can let factory return new instance of strategy/action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every time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requests 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HOWEVER, in this project, one instance is enough.</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StoreCardDataAction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IncorrectPinMsgAction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873648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2</a:t>
            </a:r>
            <a:endParaRPr lang="en-US" sz="2400" dirty="0"/>
          </a:p>
        </p:txBody>
      </p:sp>
      <p:sp>
        <p:nvSpPr>
          <p:cNvPr id="4" name="Rectangle 3"/>
          <p:cNvSpPr/>
          <p:nvPr/>
        </p:nvSpPr>
        <p:spPr>
          <a:xfrm>
            <a:off x="390886" y="863600"/>
            <a:ext cx="11418526"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IncorrectIdMsgAction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smtClean="0">
              <a:solidFill>
                <a:srgbClr val="80808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TooManyAttemptMsgAction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PromptPinAction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DisplayMenuAction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DoDepositAction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275189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3</a:t>
            </a:r>
            <a:endParaRPr lang="en-US" sz="2400" dirty="0"/>
          </a:p>
        </p:txBody>
      </p:sp>
      <p:sp>
        <p:nvSpPr>
          <p:cNvPr id="4" name="Rectangle 3"/>
          <p:cNvSpPr/>
          <p:nvPr/>
        </p:nvSpPr>
        <p:spPr>
          <a:xfrm>
            <a:off x="390886"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NoFundMsgAction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DisplayBalanceAction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DoWithdrawAction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BelowMinMsgAction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DeductPenaltyAction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A9B7C6"/>
                </a:solidFill>
                <a:latin typeface="Courier New" panose="02070309020205020404" pitchFamily="49" charset="0"/>
                <a:cs typeface="Courier New" panose="02070309020205020404" pitchFamily="49" charset="0"/>
              </a:rPr>
              <a:t>DPAction1()</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DPAction2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64491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Account1</a:t>
            </a:r>
          </a:p>
          <a:p>
            <a:pPr marL="0" indent="0">
              <a:buNone/>
            </a:pPr>
            <a:endParaRPr lang="en-US" dirty="0"/>
          </a:p>
        </p:txBody>
      </p:sp>
      <p:sp>
        <p:nvSpPr>
          <p:cNvPr id="7" name="TextBox 6"/>
          <p:cNvSpPr txBox="1"/>
          <p:nvPr/>
        </p:nvSpPr>
        <p:spPr>
          <a:xfrm>
            <a:off x="598860" y="1293223"/>
            <a:ext cx="3276600" cy="512064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200" dirty="0"/>
              <a:t>void </a:t>
            </a:r>
            <a:r>
              <a:rPr lang="en-US" sz="1200" dirty="0" smtClean="0"/>
              <a:t>open(string </a:t>
            </a:r>
            <a:r>
              <a:rPr lang="en-US" sz="1200" dirty="0"/>
              <a:t>p, string y, float a) {</a:t>
            </a:r>
          </a:p>
          <a:p>
            <a:pPr lvl="1"/>
            <a:r>
              <a:rPr lang="en-US" sz="1200" dirty="0"/>
              <a:t>data-&gt;</a:t>
            </a:r>
            <a:r>
              <a:rPr lang="en-US" sz="1200" dirty="0" err="1"/>
              <a:t>temp_pin</a:t>
            </a:r>
            <a:r>
              <a:rPr lang="en-US" sz="1200" dirty="0"/>
              <a:t> = p;</a:t>
            </a:r>
          </a:p>
          <a:p>
            <a:pPr lvl="1"/>
            <a:r>
              <a:rPr lang="en-US" sz="1200" dirty="0"/>
              <a:t>data-&gt;</a:t>
            </a:r>
            <a:r>
              <a:rPr lang="en-US" sz="1200" dirty="0" err="1"/>
              <a:t>temp_id</a:t>
            </a:r>
            <a:r>
              <a:rPr lang="en-US" sz="1200" dirty="0"/>
              <a:t> = y;</a:t>
            </a:r>
          </a:p>
          <a:p>
            <a:pPr lvl="1"/>
            <a:r>
              <a:rPr lang="en-US" sz="1200" dirty="0"/>
              <a:t>data-&gt;</a:t>
            </a:r>
            <a:r>
              <a:rPr lang="en-US" sz="1200" dirty="0" err="1"/>
              <a:t>temp_b</a:t>
            </a:r>
            <a:r>
              <a:rPr lang="en-US" sz="1200" dirty="0"/>
              <a:t> = a;</a:t>
            </a:r>
          </a:p>
          <a:p>
            <a:pPr lvl="1"/>
            <a:r>
              <a:rPr lang="en-US" sz="1200" dirty="0" err="1"/>
              <a:t>mda</a:t>
            </a:r>
            <a:r>
              <a:rPr lang="en-US" sz="1200" dirty="0"/>
              <a:t>-&gt;Open()</a:t>
            </a:r>
          </a:p>
          <a:p>
            <a:r>
              <a:rPr lang="en-US" sz="1200" dirty="0" smtClean="0"/>
              <a:t>}</a:t>
            </a:r>
          </a:p>
          <a:p>
            <a:r>
              <a:rPr lang="en-US" sz="1200" dirty="0"/>
              <a:t>void </a:t>
            </a:r>
            <a:r>
              <a:rPr lang="en-US" sz="1200" dirty="0" smtClean="0"/>
              <a:t>pin(string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a:t>
            </a:r>
            <a:r>
              <a:rPr lang="en-US" sz="1200" dirty="0" err="1"/>
              <a:t>CorrectPin</a:t>
            </a:r>
            <a:r>
              <a:rPr lang="en-US" sz="1200" dirty="0"/>
              <a:t>();</a:t>
            </a:r>
          </a:p>
          <a:p>
            <a:pPr lvl="2"/>
            <a:r>
              <a:rPr lang="en-US" sz="1200" dirty="0"/>
              <a:t>if (data-&gt;b &gt; </a:t>
            </a:r>
            <a:r>
              <a:rPr lang="en-US" sz="1200" dirty="0" err="1"/>
              <a:t>min_balance</a:t>
            </a:r>
            <a:r>
              <a:rPr lang="en-US" sz="1200" dirty="0"/>
              <a:t>) </a:t>
            </a:r>
            <a:r>
              <a:rPr lang="en-US" sz="1200" dirty="0" smtClean="0"/>
              <a:t>{</a:t>
            </a:r>
          </a:p>
          <a:p>
            <a:pPr lvl="2"/>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2"/>
            <a:r>
              <a:rPr lang="en-US" sz="1200" dirty="0"/>
              <a:t>} else {</a:t>
            </a:r>
          </a:p>
          <a:p>
            <a:pPr lvl="2"/>
            <a:r>
              <a:rPr lang="en-US" sz="1200" dirty="0"/>
              <a:t> </a:t>
            </a:r>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2"/>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IncorrectPin</a:t>
            </a:r>
            <a:r>
              <a:rPr lang="en-US" sz="1200" dirty="0"/>
              <a:t>(</a:t>
            </a:r>
            <a:r>
              <a:rPr lang="en-US" sz="1200" dirty="0" err="1"/>
              <a:t>max_attempts</a:t>
            </a:r>
            <a:r>
              <a:rPr lang="en-US" sz="1200" dirty="0"/>
              <a:t>);</a:t>
            </a:r>
          </a:p>
          <a:p>
            <a:pPr lvl="1"/>
            <a:r>
              <a:rPr lang="en-US" sz="1200" dirty="0"/>
              <a:t>}</a:t>
            </a:r>
          </a:p>
          <a:p>
            <a:r>
              <a:rPr lang="en-US" sz="1200" dirty="0" smtClean="0"/>
              <a:t>}</a:t>
            </a:r>
          </a:p>
          <a:p>
            <a:r>
              <a:rPr lang="en-US" sz="1200" dirty="0"/>
              <a:t>void </a:t>
            </a:r>
            <a:r>
              <a:rPr lang="en-US" sz="1200" dirty="0" smtClean="0"/>
              <a:t>deposit(float </a:t>
            </a:r>
            <a:r>
              <a:rPr lang="en-US" sz="1200" dirty="0"/>
              <a:t>d) {</a:t>
            </a:r>
          </a:p>
          <a:p>
            <a:pPr lvl="1"/>
            <a:r>
              <a:rPr lang="en-US" sz="1200" dirty="0"/>
              <a:t>data-&gt;</a:t>
            </a:r>
            <a:r>
              <a:rPr lang="en-US" sz="1200" dirty="0" err="1"/>
              <a:t>temp_d</a:t>
            </a:r>
            <a:r>
              <a:rPr lang="en-US" sz="1200" dirty="0"/>
              <a:t> = d;</a:t>
            </a:r>
          </a:p>
          <a:p>
            <a:pPr lvl="1"/>
            <a:r>
              <a:rPr lang="en-US" sz="1200" dirty="0" err="1"/>
              <a:t>mda</a:t>
            </a:r>
            <a:r>
              <a:rPr lang="en-US" sz="1200" dirty="0"/>
              <a:t>-&gt;Deposit();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a:t>}</a:t>
            </a:r>
          </a:p>
          <a:p>
            <a:r>
              <a:rPr lang="en-US" sz="1200" dirty="0"/>
              <a:t>}</a:t>
            </a:r>
            <a:endParaRPr lang="en-US" sz="1200" dirty="0" smtClean="0"/>
          </a:p>
        </p:txBody>
      </p:sp>
      <p:sp>
        <p:nvSpPr>
          <p:cNvPr id="6" name="Rectangle 5"/>
          <p:cNvSpPr/>
          <p:nvPr/>
        </p:nvSpPr>
        <p:spPr>
          <a:xfrm>
            <a:off x="4646612" y="1288099"/>
            <a:ext cx="2444836" cy="512064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US" sz="1200" dirty="0" smtClean="0"/>
              <a:t>void withdraw(float </a:t>
            </a:r>
            <a:r>
              <a:rPr lang="en-US" sz="1200" dirty="0"/>
              <a:t>w) {</a:t>
            </a:r>
          </a:p>
          <a:p>
            <a:pPr lvl="1"/>
            <a:r>
              <a:rPr lang="en-US" sz="1200" dirty="0"/>
              <a:t>data-&gt;</a:t>
            </a:r>
            <a:r>
              <a:rPr lang="en-US" sz="1200" dirty="0" err="1"/>
              <a:t>temp_w</a:t>
            </a:r>
            <a:r>
              <a:rPr lang="en-US" sz="1200" dirty="0"/>
              <a:t> = w;</a:t>
            </a:r>
          </a:p>
          <a:p>
            <a:pPr lvl="1"/>
            <a:r>
              <a:rPr lang="en-US" sz="1200" dirty="0"/>
              <a:t>if (data-&gt;b &lt;=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WithdrawFail</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&gt;Withdraw();</a:t>
            </a:r>
          </a:p>
          <a:p>
            <a:pPr lvl="1"/>
            <a:r>
              <a:rPr lang="en-US" sz="1200" dirty="0"/>
              <a: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smtClean="0"/>
              <a:t>();</a:t>
            </a:r>
          </a:p>
          <a:p>
            <a:pPr lvl="1"/>
            <a:r>
              <a:rPr lang="en-US" sz="1200" dirty="0"/>
              <a:t>}</a:t>
            </a:r>
          </a:p>
          <a:p>
            <a:r>
              <a:rPr lang="en-US" sz="1200" dirty="0" smtClean="0"/>
              <a:t>}</a:t>
            </a:r>
          </a:p>
          <a:p>
            <a:r>
              <a:rPr lang="en-US" sz="1200" dirty="0"/>
              <a:t>void </a:t>
            </a:r>
            <a:r>
              <a:rPr lang="en-US" sz="1200" dirty="0" smtClean="0"/>
              <a:t>balance</a:t>
            </a:r>
            <a:r>
              <a:rPr lang="en-US" sz="1200" dirty="0"/>
              <a:t>() </a:t>
            </a:r>
            <a:r>
              <a:rPr lang="en-US" sz="1200" dirty="0" smtClean="0"/>
              <a:t>{</a:t>
            </a:r>
          </a:p>
          <a:p>
            <a:r>
              <a:rPr lang="en-US" sz="1200" dirty="0"/>
              <a:t> </a:t>
            </a:r>
            <a:r>
              <a:rPr lang="en-US" sz="1200" dirty="0" smtClean="0"/>
              <a:t>             </a:t>
            </a:r>
            <a:r>
              <a:rPr lang="en-US" sz="1200" dirty="0" err="1" smtClean="0"/>
              <a:t>mda</a:t>
            </a:r>
            <a:r>
              <a:rPr lang="en-US" sz="1200" dirty="0" smtClean="0"/>
              <a:t>-</a:t>
            </a:r>
            <a:r>
              <a:rPr lang="en-US" sz="1200" dirty="0"/>
              <a:t>&gt;Balance();</a:t>
            </a:r>
          </a:p>
          <a:p>
            <a:r>
              <a:rPr lang="en-US" sz="1200" dirty="0" smtClean="0"/>
              <a:t>}</a:t>
            </a:r>
          </a:p>
          <a:p>
            <a:r>
              <a:rPr lang="en-US" sz="1200" dirty="0" smtClean="0"/>
              <a:t>void logout</a:t>
            </a:r>
            <a:r>
              <a:rPr lang="en-US" sz="1200" dirty="0"/>
              <a:t>() {</a:t>
            </a:r>
          </a:p>
          <a:p>
            <a:r>
              <a:rPr lang="en-US" sz="1200" dirty="0"/>
              <a:t> </a:t>
            </a:r>
            <a:r>
              <a:rPr lang="en-US" sz="1200" dirty="0" smtClean="0"/>
              <a:t>             </a:t>
            </a:r>
            <a:r>
              <a:rPr lang="en-US" sz="1200" dirty="0" err="1" smtClean="0"/>
              <a:t>mda</a:t>
            </a:r>
            <a:r>
              <a:rPr lang="en-US" sz="1200" dirty="0" smtClean="0"/>
              <a:t>-</a:t>
            </a:r>
            <a:r>
              <a:rPr lang="en-US" sz="1200" dirty="0"/>
              <a:t>&gt;Logout();</a:t>
            </a:r>
          </a:p>
          <a:p>
            <a:r>
              <a:rPr lang="en-US" sz="1200" dirty="0"/>
              <a:t>}</a:t>
            </a:r>
          </a:p>
          <a:p>
            <a:r>
              <a:rPr lang="en-US" sz="1200" dirty="0"/>
              <a:t>void </a:t>
            </a:r>
            <a:r>
              <a:rPr lang="en-US" sz="1200" dirty="0" smtClean="0"/>
              <a:t>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&gt;Lock();</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LockFail</a:t>
            </a:r>
            <a:r>
              <a:rPr lang="en-US" sz="1200" dirty="0"/>
              <a:t>();</a:t>
            </a:r>
          </a:p>
          <a:p>
            <a:pPr lvl="1"/>
            <a:r>
              <a:rPr lang="en-US" sz="1200" dirty="0"/>
              <a:t>}</a:t>
            </a:r>
          </a:p>
          <a:p>
            <a:r>
              <a:rPr lang="en-US" sz="1200" dirty="0"/>
              <a:t>}</a:t>
            </a:r>
          </a:p>
        </p:txBody>
      </p:sp>
      <p:sp>
        <p:nvSpPr>
          <p:cNvPr id="9" name="Rectangle 8"/>
          <p:cNvSpPr/>
          <p:nvPr/>
        </p:nvSpPr>
        <p:spPr>
          <a:xfrm>
            <a:off x="7944239" y="1288099"/>
            <a:ext cx="2921330" cy="512064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200" dirty="0"/>
              <a:t>void </a:t>
            </a:r>
            <a:r>
              <a:rPr lang="en-US" sz="1200" dirty="0" smtClean="0"/>
              <a:t>login(string </a:t>
            </a:r>
            <a:r>
              <a:rPr lang="en-US" sz="1200" dirty="0"/>
              <a:t>y) {</a:t>
            </a:r>
          </a:p>
          <a:p>
            <a:pPr lvl="1"/>
            <a:r>
              <a:rPr lang="en-US" sz="1200" dirty="0"/>
              <a:t>if (y == data-&gt;id) {</a:t>
            </a:r>
          </a:p>
          <a:p>
            <a:pPr lvl="1"/>
            <a:r>
              <a:rPr lang="en-US" sz="1200" dirty="0"/>
              <a:t>	</a:t>
            </a:r>
            <a:r>
              <a:rPr lang="en-US" sz="1200" dirty="0" err="1"/>
              <a:t>mda</a:t>
            </a:r>
            <a:r>
              <a:rPr lang="en-US" sz="1200" dirty="0"/>
              <a:t>-&gt;Login();</a:t>
            </a:r>
          </a:p>
          <a:p>
            <a:pPr lvl="1"/>
            <a:r>
              <a:rPr lang="en-US" sz="1200" dirty="0"/>
              <a:t>} else {</a:t>
            </a:r>
          </a:p>
          <a:p>
            <a:pPr lvl="1"/>
            <a:r>
              <a:rPr lang="en-US" sz="1200" dirty="0"/>
              <a:t>	</a:t>
            </a:r>
            <a:r>
              <a:rPr lang="en-US" sz="1200" dirty="0" err="1"/>
              <a:t>mda</a:t>
            </a:r>
            <a:r>
              <a:rPr lang="en-US" sz="1200" dirty="0"/>
              <a:t>-&gt;</a:t>
            </a:r>
            <a:r>
              <a:rPr lang="en-US" sz="1200" dirty="0" err="1"/>
              <a:t>LoginFail</a:t>
            </a:r>
            <a:r>
              <a:rPr lang="en-US" sz="1200" dirty="0"/>
              <a:t>();</a:t>
            </a:r>
          </a:p>
          <a:p>
            <a:pPr lvl="1"/>
            <a:r>
              <a:rPr lang="en-US" sz="1200" dirty="0"/>
              <a:t>}</a:t>
            </a:r>
          </a:p>
          <a:p>
            <a:r>
              <a:rPr lang="en-US" sz="1200" dirty="0" smtClean="0"/>
              <a:t>}</a:t>
            </a:r>
          </a:p>
          <a:p>
            <a:r>
              <a:rPr lang="en-US" sz="1200" dirty="0"/>
              <a:t>void </a:t>
            </a:r>
            <a:r>
              <a:rPr lang="en-US" sz="1200" dirty="0" smtClean="0"/>
              <a:t>unlock(string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&gt;Unlock();</a:t>
            </a:r>
          </a:p>
          <a:p>
            <a:pPr lvl="1"/>
            <a:r>
              <a:rPr lang="en-US" sz="1200" dirty="0" smtClean="0"/>
              <a:t>	if </a:t>
            </a:r>
            <a:r>
              <a:rPr lang="en-US" sz="1200" dirty="0"/>
              <a:t>(data-&gt;b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smtClean="0"/>
              <a:t>	} </a:t>
            </a:r>
            <a:r>
              <a:rPr lang="en-US" sz="1200" dirty="0"/>
              <a:t>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smtClean="0"/>
              <a:t>	}</a:t>
            </a:r>
            <a:endParaRPr lang="en-US" sz="1200" dirty="0"/>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UnlockFail</a:t>
            </a:r>
            <a:r>
              <a:rPr lang="en-US" sz="1200" dirty="0"/>
              <a:t>();</a:t>
            </a:r>
          </a:p>
          <a:p>
            <a:pPr lvl="1"/>
            <a:r>
              <a:rPr lang="en-US" sz="1200" dirty="0"/>
              <a:t>}</a:t>
            </a:r>
          </a:p>
          <a:p>
            <a:r>
              <a:rPr lang="en-US" sz="1200" dirty="0" smtClean="0"/>
              <a:t>}</a:t>
            </a:r>
          </a:p>
          <a:p>
            <a:endParaRPr lang="en-US" sz="1200" dirty="0"/>
          </a:p>
          <a:p>
            <a:r>
              <a:rPr lang="en-US" sz="1200" dirty="0" err="1" smtClean="0"/>
              <a:t>max_attempts</a:t>
            </a:r>
            <a:r>
              <a:rPr lang="en-US" sz="1200" dirty="0" smtClean="0"/>
              <a:t> </a:t>
            </a:r>
            <a:r>
              <a:rPr lang="en-US" sz="1200" dirty="0"/>
              <a:t>= 3;</a:t>
            </a:r>
          </a:p>
          <a:p>
            <a:r>
              <a:rPr lang="en-US" sz="1200" dirty="0" err="1" smtClean="0"/>
              <a:t>min_balance</a:t>
            </a:r>
            <a:r>
              <a:rPr lang="en-US" sz="1200" dirty="0" smtClean="0"/>
              <a:t> </a:t>
            </a:r>
            <a:r>
              <a:rPr lang="en-US" sz="1200" dirty="0"/>
              <a:t>= 500;</a:t>
            </a:r>
          </a:p>
        </p:txBody>
      </p:sp>
    </p:spTree>
    <p:extLst>
      <p:ext uri="{BB962C8B-B14F-4D97-AF65-F5344CB8AC3E}">
        <p14:creationId xmlns:p14="http://schemas.microsoft.com/office/powerpoint/2010/main" val="2034583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strategies and context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Each strategy class corresponds to a meta 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2 concrete strategies are subclasses from each strategy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meet the needs of 2 account logic.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Store card's PIN, ID and balance information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PIN number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endParaRPr lang="en-US" altLang="en-US"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3881439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too many attempts message after input too many incorrect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after input 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9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061792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3</a:t>
            </a:r>
            <a:endParaRPr lang="en-US" sz="2400" dirty="0"/>
          </a:p>
        </p:txBody>
      </p:sp>
      <p:sp>
        <p:nvSpPr>
          <p:cNvPr id="4" name="Rectangle 3"/>
          <p:cNvSpPr/>
          <p:nvPr/>
        </p:nvSpPr>
        <p:spPr>
          <a:xfrm>
            <a:off x="379412" y="863600"/>
            <a:ext cx="113538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no fund message when withdraw under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 is below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56961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4</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when overdrawn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float </a:t>
            </a:r>
            <a:r>
              <a:rPr lang="en-US" altLang="en-US" sz="800" dirty="0">
                <a:solidFill>
                  <a:srgbClr val="A9B7C6"/>
                </a:solidFill>
                <a:latin typeface="Courier New" panose="02070309020205020404" pitchFamily="49" charset="0"/>
                <a:cs typeface="Courier New" panose="02070309020205020404" pitchFamily="49" charset="0"/>
              </a:rPr>
              <a:t>penalty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0.0f</a:t>
            </a:r>
            <a:r>
              <a:rPr lang="en-US" altLang="en-US" sz="800" dirty="0">
                <a:solidFill>
                  <a:srgbClr val="A9B7C6"/>
                </a:solidFill>
                <a:latin typeface="Courier New" panose="02070309020205020404" pitchFamily="49" charset="0"/>
                <a:cs typeface="Courier New" panose="02070309020205020404" pitchFamily="49" charset="0"/>
              </a:rPr>
              <a:t>): penalty(p)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DPAction1(</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20.0f</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different strategies/actions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069149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Typically, actions for Account1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Similarly, actions for Account2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Too many attempts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smtClean="0">
              <a:solidFill>
                <a:srgbClr val="A9B7C6"/>
              </a:solidFill>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212785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on ATM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Unlock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Suspend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Activate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7. Close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 to account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No fund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Below minimum balance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44154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Configure all strategies with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strategy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As context class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forwards actions to corresponding strategies.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38336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&lt;string&gt;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 as an unified stub/interface used by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Account1/2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Account1. Notice the type of various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member variables.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81660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3">
            <a:spAutoFit/>
          </a:bodyPr>
          <a:lstStyle/>
          <a:p>
            <a:pPr lvl="0" eaLnBrk="0" fontAlgn="base" hangingPunct="0">
              <a:spcBef>
                <a:spcPct val="0"/>
              </a:spcBef>
              <a:spcAft>
                <a:spcPct val="0"/>
              </a:spcAft>
            </a:pPr>
            <a:r>
              <a:rPr lang="en-US" altLang="en-US" sz="800" b="1" dirty="0" smtClean="0">
                <a:solidFill>
                  <a:srgbClr val="CC7832"/>
                </a:solidFill>
                <a:latin typeface="Courier New" panose="02070309020205020404" pitchFamily="49" charset="0"/>
                <a:cs typeface="Courier New" panose="02070309020205020404" pitchFamily="49" charset="0"/>
              </a:rPr>
              <a:t>	 float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423163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MDA class and possible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MDA-EFSM, an implementation of decentralized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&lt;vector&gt;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Enumeration of possible states, used as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ID in </a:t>
            </a:r>
            <a:r>
              <a:rPr lang="en-US" altLang="en-US" sz="800" dirty="0" err="1">
                <a:solidFill>
                  <a:srgbClr val="808080"/>
                </a:solidFill>
                <a:latin typeface="Courier New" panose="02070309020205020404" pitchFamily="49" charset="0"/>
                <a:cs typeface="Courier New" panose="02070309020205020404" pitchFamily="49" charset="0"/>
              </a:rPr>
              <a:t>changeState</a:t>
            </a:r>
            <a:r>
              <a:rPr lang="en-US" altLang="en-US" sz="800" dirty="0">
                <a:solidFill>
                  <a:srgbClr val="808080"/>
                </a:solidFill>
                <a:latin typeface="Courier New" panose="02070309020205020404" pitchFamily="49" charset="0"/>
                <a:cs typeface="Courier New" panose="02070309020205020404" pitchFamily="49" charset="0"/>
              </a:rPr>
              <a:t>() operation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typedef</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enum</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START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IDLE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CHECKPIN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READY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OVERDRAWN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LOCKED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SUSPENDED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CLOSED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TEMP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*context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State(</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context(</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~State()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MDA's 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137035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Account2</a:t>
            </a:r>
          </a:p>
          <a:p>
            <a:pPr marL="0" indent="0">
              <a:buNone/>
            </a:pPr>
            <a:endParaRPr lang="en-US" dirty="0"/>
          </a:p>
        </p:txBody>
      </p:sp>
      <p:sp>
        <p:nvSpPr>
          <p:cNvPr id="7" name="TextBox 6"/>
          <p:cNvSpPr txBox="1"/>
          <p:nvPr/>
        </p:nvSpPr>
        <p:spPr>
          <a:xfrm>
            <a:off x="598860" y="1293222"/>
            <a:ext cx="3276600" cy="48463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dirty="0"/>
              <a:t>void </a:t>
            </a:r>
            <a:r>
              <a:rPr lang="en-US" sz="1400" dirty="0" smtClean="0"/>
              <a:t>OPEN(</a:t>
            </a:r>
            <a:r>
              <a:rPr lang="en-US" sz="1400" dirty="0" err="1" smtClean="0"/>
              <a:t>int</a:t>
            </a:r>
            <a:r>
              <a:rPr lang="en-US" sz="1400" dirty="0" smtClean="0"/>
              <a:t> </a:t>
            </a:r>
            <a:r>
              <a:rPr lang="en-US" sz="1400" dirty="0"/>
              <a:t>p, </a:t>
            </a:r>
            <a:r>
              <a:rPr lang="en-US" sz="1400" dirty="0" err="1"/>
              <a:t>int</a:t>
            </a:r>
            <a:r>
              <a:rPr lang="en-US" sz="1400" dirty="0"/>
              <a:t> y, </a:t>
            </a:r>
            <a:r>
              <a:rPr lang="en-US" sz="1400" dirty="0" err="1"/>
              <a:t>int</a:t>
            </a:r>
            <a:r>
              <a:rPr lang="en-US" sz="1400" dirty="0"/>
              <a:t> a) {</a:t>
            </a:r>
          </a:p>
          <a:p>
            <a:pPr lvl="1"/>
            <a:r>
              <a:rPr lang="en-US" sz="1400" dirty="0"/>
              <a:t>data-&gt;</a:t>
            </a:r>
            <a:r>
              <a:rPr lang="en-US" sz="1400" dirty="0" err="1"/>
              <a:t>temp_pin</a:t>
            </a:r>
            <a:r>
              <a:rPr lang="en-US" sz="1400" dirty="0"/>
              <a:t> = p;</a:t>
            </a:r>
          </a:p>
          <a:p>
            <a:pPr lvl="1"/>
            <a:r>
              <a:rPr lang="en-US" sz="1400" dirty="0"/>
              <a:t>data-&gt;</a:t>
            </a:r>
            <a:r>
              <a:rPr lang="en-US" sz="1400" dirty="0" err="1"/>
              <a:t>temp_id</a:t>
            </a:r>
            <a:r>
              <a:rPr lang="en-US" sz="1400" dirty="0"/>
              <a:t> = y;</a:t>
            </a:r>
          </a:p>
          <a:p>
            <a:pPr lvl="1"/>
            <a:r>
              <a:rPr lang="en-US" sz="1400" dirty="0"/>
              <a:t>data-&gt;</a:t>
            </a:r>
            <a:r>
              <a:rPr lang="en-US" sz="1400" dirty="0" err="1"/>
              <a:t>temp_b</a:t>
            </a:r>
            <a:r>
              <a:rPr lang="en-US" sz="1400" dirty="0"/>
              <a:t> = a;</a:t>
            </a:r>
          </a:p>
          <a:p>
            <a:pPr lvl="1"/>
            <a:r>
              <a:rPr lang="en-US" sz="1400" dirty="0" err="1"/>
              <a:t>mda</a:t>
            </a:r>
            <a:r>
              <a:rPr lang="en-US" sz="1400" dirty="0"/>
              <a:t>-&gt;Open();</a:t>
            </a:r>
          </a:p>
          <a:p>
            <a:r>
              <a:rPr lang="en-US" sz="1400" dirty="0" smtClean="0"/>
              <a:t>}</a:t>
            </a:r>
          </a:p>
          <a:p>
            <a:r>
              <a:rPr lang="en-US" sz="1400" dirty="0"/>
              <a:t>void Account2::PIN(</a:t>
            </a:r>
            <a:r>
              <a:rPr lang="en-US" sz="1400" dirty="0" err="1"/>
              <a:t>int</a:t>
            </a:r>
            <a:r>
              <a:rPr lang="en-US" sz="1400" dirty="0"/>
              <a:t> x) {</a:t>
            </a:r>
          </a:p>
          <a:p>
            <a:pPr lvl="1"/>
            <a:r>
              <a:rPr lang="en-US" sz="1400" dirty="0"/>
              <a:t>if (x == data-&gt;pin) {</a:t>
            </a:r>
          </a:p>
          <a:p>
            <a:pPr lvl="1"/>
            <a:r>
              <a:rPr lang="en-US" sz="1400" dirty="0" smtClean="0"/>
              <a:t>	</a:t>
            </a:r>
            <a:r>
              <a:rPr lang="en-US" sz="1400" dirty="0" err="1" smtClean="0"/>
              <a:t>mda</a:t>
            </a:r>
            <a:r>
              <a:rPr lang="en-US" sz="1400" dirty="0" smtClean="0"/>
              <a:t>-</a:t>
            </a:r>
            <a:r>
              <a:rPr lang="en-US" sz="1400" dirty="0"/>
              <a:t>&gt;</a:t>
            </a:r>
            <a:r>
              <a:rPr lang="en-US" sz="1400" dirty="0" err="1"/>
              <a:t>CorrectPin</a:t>
            </a:r>
            <a:r>
              <a:rPr lang="en-US" sz="1400" dirty="0"/>
              <a:t>();</a:t>
            </a:r>
          </a:p>
          <a:p>
            <a:pPr lvl="1"/>
            <a:r>
              <a:rPr lang="en-US" sz="1400" dirty="0" smtClean="0"/>
              <a:t>	</a:t>
            </a:r>
            <a:r>
              <a:rPr lang="en-US" sz="1400" dirty="0" err="1" smtClean="0"/>
              <a:t>mda</a:t>
            </a:r>
            <a:r>
              <a:rPr lang="en-US" sz="1400" dirty="0" smtClean="0"/>
              <a:t>-</a:t>
            </a:r>
            <a:r>
              <a:rPr lang="en-US" sz="1400" dirty="0"/>
              <a:t>&gt;</a:t>
            </a:r>
            <a:r>
              <a:rPr lang="en-US" sz="1400" dirty="0" err="1"/>
              <a:t>AboveMin</a:t>
            </a:r>
            <a:r>
              <a:rPr lang="en-US" sz="1400" dirty="0"/>
              <a:t>();</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IncorrectPin</a:t>
            </a:r>
            <a:r>
              <a:rPr lang="en-US" sz="1400" dirty="0"/>
              <a:t>(</a:t>
            </a:r>
            <a:r>
              <a:rPr lang="en-US" sz="1400" dirty="0" err="1"/>
              <a:t>max_attempts</a:t>
            </a:r>
            <a:r>
              <a:rPr lang="en-US" sz="1400" dirty="0"/>
              <a:t>);</a:t>
            </a:r>
          </a:p>
          <a:p>
            <a:pPr lvl="1"/>
            <a:r>
              <a:rPr lang="en-US" sz="1400" dirty="0"/>
              <a:t>}</a:t>
            </a:r>
          </a:p>
          <a:p>
            <a:r>
              <a:rPr lang="en-US" sz="1400" dirty="0" smtClean="0"/>
              <a:t>}</a:t>
            </a:r>
          </a:p>
        </p:txBody>
      </p:sp>
      <p:sp>
        <p:nvSpPr>
          <p:cNvPr id="6" name="Rectangle 5"/>
          <p:cNvSpPr/>
          <p:nvPr/>
        </p:nvSpPr>
        <p:spPr>
          <a:xfrm>
            <a:off x="4494212" y="1288869"/>
            <a:ext cx="335280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Account2::BALANCE() {</a:t>
            </a:r>
          </a:p>
          <a:p>
            <a:r>
              <a:rPr lang="en-US" sz="1400" dirty="0"/>
              <a:t> </a:t>
            </a:r>
            <a:r>
              <a:rPr lang="en-US" sz="1400" dirty="0" smtClean="0"/>
              <a:t>             </a:t>
            </a:r>
            <a:r>
              <a:rPr lang="en-US" sz="1400" dirty="0" err="1" smtClean="0"/>
              <a:t>mda</a:t>
            </a:r>
            <a:r>
              <a:rPr lang="en-US" sz="1400" dirty="0" smtClean="0"/>
              <a:t>-</a:t>
            </a:r>
            <a:r>
              <a:rPr lang="en-US" sz="1400" dirty="0"/>
              <a:t>&gt;Balance();</a:t>
            </a:r>
          </a:p>
          <a:p>
            <a:r>
              <a:rPr lang="en-US" sz="1400" dirty="0"/>
              <a:t>}</a:t>
            </a:r>
          </a:p>
          <a:p>
            <a:r>
              <a:rPr lang="en-US" sz="1400" dirty="0"/>
              <a:t>void Account2::LOGIN(</a:t>
            </a:r>
            <a:r>
              <a:rPr lang="en-US" sz="1400" dirty="0" err="1"/>
              <a:t>int</a:t>
            </a:r>
            <a:r>
              <a:rPr lang="en-US" sz="1400" dirty="0"/>
              <a:t> y) {</a:t>
            </a:r>
          </a:p>
          <a:p>
            <a:pPr lvl="1"/>
            <a:r>
              <a:rPr lang="en-US" sz="1400" dirty="0"/>
              <a:t>if (y == data-&gt;id) {</a:t>
            </a:r>
          </a:p>
          <a:p>
            <a:pPr lvl="1"/>
            <a:r>
              <a:rPr lang="en-US" sz="1400" dirty="0" smtClean="0"/>
              <a:t>	</a:t>
            </a:r>
            <a:r>
              <a:rPr lang="en-US" sz="1400" dirty="0" err="1" smtClean="0"/>
              <a:t>mda</a:t>
            </a:r>
            <a:r>
              <a:rPr lang="en-US" sz="1400" dirty="0" smtClean="0"/>
              <a:t>-</a:t>
            </a:r>
            <a:r>
              <a:rPr lang="en-US" sz="1400" dirty="0"/>
              <a:t>&gt;Login();</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LoginFail</a:t>
            </a:r>
            <a:r>
              <a:rPr lang="en-US" sz="1400" dirty="0"/>
              <a:t>();</a:t>
            </a:r>
          </a:p>
          <a:p>
            <a:pPr lvl="1"/>
            <a:r>
              <a:rPr lang="en-US" sz="1400" dirty="0"/>
              <a:t>}</a:t>
            </a:r>
          </a:p>
          <a:p>
            <a:r>
              <a:rPr lang="en-US" sz="1400" dirty="0"/>
              <a:t>}</a:t>
            </a:r>
          </a:p>
          <a:p>
            <a:r>
              <a:rPr lang="en-US" sz="1400" dirty="0"/>
              <a:t>void Account2::LOGOUT() {</a:t>
            </a:r>
          </a:p>
          <a:p>
            <a:pPr lvl="1"/>
            <a:r>
              <a:rPr lang="en-US" sz="1400" dirty="0" err="1"/>
              <a:t>mda</a:t>
            </a:r>
            <a:r>
              <a:rPr lang="en-US" sz="1400" dirty="0"/>
              <a:t>-&gt;Logout();</a:t>
            </a:r>
          </a:p>
          <a:p>
            <a:r>
              <a:rPr lang="en-US" sz="1400" dirty="0" smtClean="0"/>
              <a:t>}</a:t>
            </a:r>
          </a:p>
          <a:p>
            <a:r>
              <a:rPr lang="en-US" sz="1400" dirty="0"/>
              <a:t>void Account2::WITHDRAW(</a:t>
            </a:r>
            <a:r>
              <a:rPr lang="en-US" sz="1400" dirty="0" err="1"/>
              <a:t>int</a:t>
            </a:r>
            <a:r>
              <a:rPr lang="en-US" sz="1400" dirty="0"/>
              <a:t> w) {</a:t>
            </a:r>
          </a:p>
          <a:p>
            <a:pPr lvl="1"/>
            <a:r>
              <a:rPr lang="en-US" sz="1400" dirty="0"/>
              <a:t>data-&gt;</a:t>
            </a:r>
            <a:r>
              <a:rPr lang="en-US" sz="1400" dirty="0" err="1"/>
              <a:t>temp_w</a:t>
            </a:r>
            <a:r>
              <a:rPr lang="en-US" sz="1400" dirty="0"/>
              <a:t> = w;</a:t>
            </a:r>
          </a:p>
          <a:p>
            <a:pPr lvl="1"/>
            <a:r>
              <a:rPr lang="en-US" sz="1400" dirty="0"/>
              <a:t>if (data-&gt;b &gt; </a:t>
            </a:r>
            <a:r>
              <a:rPr lang="en-US" sz="1400" dirty="0" err="1"/>
              <a:t>min_balance</a:t>
            </a:r>
            <a:r>
              <a:rPr lang="en-US" sz="1400" dirty="0"/>
              <a:t>) {</a:t>
            </a:r>
          </a:p>
          <a:p>
            <a:pPr lvl="1"/>
            <a:r>
              <a:rPr lang="en-US" sz="1400" dirty="0"/>
              <a:t>	</a:t>
            </a:r>
            <a:r>
              <a:rPr lang="en-US" sz="1400" dirty="0" err="1"/>
              <a:t>mda</a:t>
            </a:r>
            <a:r>
              <a:rPr lang="en-US" sz="1400" dirty="0"/>
              <a:t>-&gt;Withdraw();</a:t>
            </a:r>
          </a:p>
          <a:p>
            <a:pPr lvl="1"/>
            <a:r>
              <a:rPr lang="en-US" sz="1400" dirty="0"/>
              <a:t>	</a:t>
            </a:r>
            <a:r>
              <a:rPr lang="en-US" sz="1400" dirty="0" err="1"/>
              <a:t>mda</a:t>
            </a:r>
            <a:r>
              <a:rPr lang="en-US" sz="1400" dirty="0"/>
              <a:t>-&gt;</a:t>
            </a:r>
            <a:r>
              <a:rPr lang="en-US" sz="1400" dirty="0" err="1"/>
              <a:t>AboveMin</a:t>
            </a:r>
            <a:r>
              <a:rPr lang="en-US" sz="1400" dirty="0"/>
              <a:t>();</a:t>
            </a:r>
          </a:p>
          <a:p>
            <a:pPr lvl="1"/>
            <a:r>
              <a:rPr lang="en-US" sz="1400" dirty="0"/>
              <a:t>} else {</a:t>
            </a:r>
          </a:p>
          <a:p>
            <a:pPr lvl="1"/>
            <a:r>
              <a:rPr lang="en-US" sz="1400" dirty="0"/>
              <a:t>	</a:t>
            </a:r>
            <a:r>
              <a:rPr lang="en-US" sz="1400" dirty="0" err="1"/>
              <a:t>mda</a:t>
            </a:r>
            <a:r>
              <a:rPr lang="en-US" sz="1400" dirty="0"/>
              <a:t>-&gt;</a:t>
            </a:r>
            <a:r>
              <a:rPr lang="en-US" sz="1400" dirty="0" err="1"/>
              <a:t>WithdrawFail</a:t>
            </a:r>
            <a:r>
              <a:rPr lang="en-US" sz="1400" dirty="0"/>
              <a:t>();</a:t>
            </a:r>
          </a:p>
          <a:p>
            <a:pPr lvl="1"/>
            <a:r>
              <a:rPr lang="en-US" sz="1400" dirty="0"/>
              <a:t>}</a:t>
            </a:r>
          </a:p>
          <a:p>
            <a:r>
              <a:rPr lang="en-US" sz="1400" dirty="0"/>
              <a:t>}</a:t>
            </a:r>
          </a:p>
          <a:p>
            <a:endParaRPr lang="en-US" sz="1400" dirty="0" smtClean="0"/>
          </a:p>
          <a:p>
            <a:endParaRPr lang="en-US" sz="1400" dirty="0"/>
          </a:p>
        </p:txBody>
      </p:sp>
      <p:sp>
        <p:nvSpPr>
          <p:cNvPr id="8" name="Rectangle 7"/>
          <p:cNvSpPr/>
          <p:nvPr/>
        </p:nvSpPr>
        <p:spPr>
          <a:xfrm>
            <a:off x="8430922" y="1288867"/>
            <a:ext cx="299749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Account2::suspend() {</a:t>
            </a:r>
          </a:p>
          <a:p>
            <a:pPr lvl="1"/>
            <a:r>
              <a:rPr lang="en-US" sz="1400" dirty="0" err="1"/>
              <a:t>mda</a:t>
            </a:r>
            <a:r>
              <a:rPr lang="en-US" sz="1400" dirty="0"/>
              <a:t>-&gt;Suspend();</a:t>
            </a:r>
          </a:p>
          <a:p>
            <a:r>
              <a:rPr lang="en-US" sz="1400" dirty="0"/>
              <a:t>}</a:t>
            </a:r>
          </a:p>
          <a:p>
            <a:r>
              <a:rPr lang="en-US" sz="1400" dirty="0"/>
              <a:t>void Account2::activate() {</a:t>
            </a:r>
          </a:p>
          <a:p>
            <a:pPr lvl="1"/>
            <a:r>
              <a:rPr lang="en-US" sz="1400" dirty="0" err="1"/>
              <a:t>mda</a:t>
            </a:r>
            <a:r>
              <a:rPr lang="en-US" sz="1400" dirty="0"/>
              <a:t>-&gt;Activate();</a:t>
            </a:r>
          </a:p>
          <a:p>
            <a:r>
              <a:rPr lang="en-US" sz="1400" dirty="0"/>
              <a:t>}</a:t>
            </a:r>
          </a:p>
          <a:p>
            <a:r>
              <a:rPr lang="en-US" sz="1400" dirty="0"/>
              <a:t>void Account2::close() {</a:t>
            </a:r>
          </a:p>
          <a:p>
            <a:pPr lvl="1"/>
            <a:r>
              <a:rPr lang="en-US" sz="1400" dirty="0" err="1"/>
              <a:t>mda</a:t>
            </a:r>
            <a:r>
              <a:rPr lang="en-US" sz="1400" dirty="0"/>
              <a:t>-&gt;Close();</a:t>
            </a:r>
          </a:p>
          <a:p>
            <a:r>
              <a:rPr lang="en-US" sz="1400" dirty="0"/>
              <a:t>}</a:t>
            </a:r>
          </a:p>
          <a:p>
            <a:r>
              <a:rPr lang="en-US" sz="1400" dirty="0"/>
              <a:t>void Account2::DEPOSIT(</a:t>
            </a:r>
            <a:r>
              <a:rPr lang="en-US" sz="1400" dirty="0" err="1"/>
              <a:t>int</a:t>
            </a:r>
            <a:r>
              <a:rPr lang="en-US" sz="1400" dirty="0"/>
              <a:t> d) {</a:t>
            </a:r>
          </a:p>
          <a:p>
            <a:pPr lvl="1"/>
            <a:r>
              <a:rPr lang="en-US" sz="1400" dirty="0"/>
              <a:t>data-&gt;</a:t>
            </a:r>
            <a:r>
              <a:rPr lang="en-US" sz="1400" dirty="0" err="1"/>
              <a:t>temp_d</a:t>
            </a:r>
            <a:r>
              <a:rPr lang="en-US" sz="1400" dirty="0"/>
              <a:t> = d;</a:t>
            </a:r>
          </a:p>
          <a:p>
            <a:pPr lvl="1"/>
            <a:r>
              <a:rPr lang="en-US" sz="1400" dirty="0" err="1"/>
              <a:t>mda</a:t>
            </a:r>
            <a:r>
              <a:rPr lang="en-US" sz="1400" dirty="0"/>
              <a:t>-&gt;Deposit();</a:t>
            </a:r>
          </a:p>
          <a:p>
            <a:pPr lvl="1"/>
            <a:r>
              <a:rPr lang="en-US" sz="1400" dirty="0" err="1"/>
              <a:t>mda</a:t>
            </a:r>
            <a:r>
              <a:rPr lang="en-US" sz="1400" dirty="0"/>
              <a:t>-&gt;</a:t>
            </a:r>
            <a:r>
              <a:rPr lang="en-US" sz="1400" dirty="0" err="1"/>
              <a:t>AboveMin</a:t>
            </a:r>
            <a:r>
              <a:rPr lang="en-US" sz="1400" dirty="0"/>
              <a:t>();</a:t>
            </a:r>
          </a:p>
          <a:p>
            <a:r>
              <a:rPr lang="en-US" sz="1400" dirty="0"/>
              <a:t>}</a:t>
            </a:r>
          </a:p>
        </p:txBody>
      </p:sp>
    </p:spTree>
    <p:extLst>
      <p:ext uri="{BB962C8B-B14F-4D97-AF65-F5344CB8AC3E}">
        <p14:creationId xmlns:p14="http://schemas.microsoft.com/office/powerpoint/2010/main" val="1356943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16856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3</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Closed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 state after deposit, withdraw, unlock etc.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vector&lt;State *&gt; states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 list of all states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State *current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current state of the EFSM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number of incorrect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Used by current state to make transition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for attempts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9827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states will override necessary methods</a:t>
            </a:r>
            <a:r>
              <a:rPr lang="en-US" altLang="en-US" sz="800" dirty="0" smtClean="0">
                <a:solidFill>
                  <a:srgbClr val="808080"/>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login, </a:t>
            </a:r>
            <a:r>
              <a:rPr lang="en-US" altLang="en-US" sz="800" dirty="0" err="1">
                <a:solidFill>
                  <a:srgbClr val="808080"/>
                </a:solidFill>
                <a:latin typeface="Courier New" panose="02070309020205020404" pitchFamily="49" charset="0"/>
                <a:cs typeface="Courier New" panose="02070309020205020404" pitchFamily="49" charset="0"/>
              </a:rPr>
              <a:t>loginFail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correctPin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incorrectPin</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 =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(attempts &gt;=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if </a:t>
            </a:r>
            <a:r>
              <a:rPr lang="en-US" altLang="en-US" sz="800" dirty="0">
                <a:solidFill>
                  <a:srgbClr val="A9B7C6"/>
                </a:solidFill>
                <a:latin typeface="Courier New" panose="02070309020205020404" pitchFamily="49" charset="0"/>
                <a:cs typeface="Courier New" panose="02070309020205020404" pitchFamily="49" charset="0"/>
              </a:rPr>
              <a:t>(attempts &lt;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withdraw, deposit,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9947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logout,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deposit,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unlock, </a:t>
            </a:r>
            <a:r>
              <a:rPr lang="en-US" altLang="en-US" sz="800" dirty="0" err="1">
                <a:solidFill>
                  <a:srgbClr val="808080"/>
                </a:solidFill>
                <a:latin typeface="Courier New" panose="02070309020205020404" pitchFamily="49" charset="0"/>
                <a:cs typeface="Courier New" panose="02070309020205020404" pitchFamily="49" charset="0"/>
              </a:rPr>
              <a:t>unlockFail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activate, balance,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Temp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aboveMin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belowMin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withdrawBelowMin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Tree>
    <p:extLst>
      <p:ext uri="{BB962C8B-B14F-4D97-AF65-F5344CB8AC3E}">
        <p14:creationId xmlns:p14="http://schemas.microsoft.com/office/powerpoint/2010/main" val="360407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the list of all possible states in MDA-EFSM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*cps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*ss2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ClosedState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(is)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(cps)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(ls)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(ss2)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allocated State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for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.size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Switch based on enumeration value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9BCD1"/>
                </a:solidFill>
                <a:latin typeface="Courier New" panose="02070309020205020404" pitchFamily="49" charset="0"/>
                <a:cs typeface="Courier New" panose="02070309020205020404" pitchFamily="49" charset="0"/>
              </a:rPr>
              <a:t>StateEnum</a:t>
            </a:r>
            <a:r>
              <a:rPr lang="en-US" altLang="en-US" sz="800" dirty="0">
                <a:solidFill>
                  <a:srgbClr val="B9BCD1"/>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START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1</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4</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5</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6</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7</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8</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default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used by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attempts </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9373A5"/>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426817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4</a:t>
            </a:r>
            <a:endParaRPr lang="en-US" sz="2400" dirty="0"/>
          </a:p>
        </p:txBody>
      </p:sp>
      <p:sp>
        <p:nvSpPr>
          <p:cNvPr id="6" name="Rectangle 5"/>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just forward events to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327576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err="1">
                <a:solidFill>
                  <a:srgbClr val="6A8759"/>
                </a:solidFill>
                <a:latin typeface="Courier New" panose="02070309020205020404" pitchFamily="49" charset="0"/>
                <a:cs typeface="Courier New" panose="02070309020205020404" pitchFamily="49" charset="0"/>
              </a:rPr>
              <a:t>MDABankAccountConfig.h</a:t>
            </a:r>
            <a:r>
              <a:rPr lang="en-US" altLang="en-US" sz="800" dirty="0">
                <a:solidFill>
                  <a:srgbClr val="6A8759"/>
                </a:solidFill>
                <a:latin typeface="Courier New" panose="02070309020205020404" pitchFamily="49" charset="0"/>
                <a:cs typeface="Courier New" panose="02070309020205020404" pitchFamily="49" charset="0"/>
              </a:rPr>
              <a: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 cf1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 a1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Account1(</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open(string, string, 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unlock(string)"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7-lock, 8-unlock"</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open(string p, string y, float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login(string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deposit(float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'4'</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withdraw(float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a1-&gt;withdraw(w)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'6'</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logout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logout()"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a1-&gt;logout()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7018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unlock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unlock(string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a1-&gt;unlock(x)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 cf2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 a2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Account2(</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a:t>
            </a:r>
            <a:r>
              <a:rPr lang="en-US" altLang="en-US" sz="800" dirty="0" err="1">
                <a:solidFill>
                  <a:srgbClr val="6A8759"/>
                </a:solidFill>
                <a:latin typeface="Courier New" panose="02070309020205020404" pitchFamily="49" charset="0"/>
                <a:cs typeface="Courier New" panose="02070309020205020404" pitchFamily="49" charset="0"/>
              </a:rPr>
              <a:t>int,int,int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suspend()"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activate()"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9. close()"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7-suspend, 8-activate, 9-close"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p,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'4'</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WITHDRAW</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WITHDRAW(</a:t>
            </a:r>
            <a:r>
              <a:rPr lang="en-US" altLang="en-US" sz="800" dirty="0" err="1" smtClean="0">
                <a:solidFill>
                  <a:srgbClr val="6A8759"/>
                </a:solidFill>
                <a:latin typeface="Courier New" panose="02070309020205020404" pitchFamily="49" charset="0"/>
                <a:cs typeface="Courier New" panose="02070309020205020404" pitchFamily="49" charset="0"/>
              </a:rPr>
              <a:t>int</a:t>
            </a:r>
            <a:r>
              <a:rPr lang="en-US" altLang="en-US" sz="800" dirty="0" smtClean="0">
                <a:solidFill>
                  <a:srgbClr val="6A8759"/>
                </a:solidFill>
                <a:latin typeface="Courier New" panose="02070309020205020404" pitchFamily="49" charset="0"/>
                <a:cs typeface="Courier New" panose="02070309020205020404" pitchFamily="49" charset="0"/>
              </a:rPr>
              <a:t>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cin</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5F8C8A"/>
                </a:solidFill>
                <a:latin typeface="Courier New" panose="02070309020205020404" pitchFamily="49" charset="0"/>
                <a:cs typeface="Courier New" panose="02070309020205020404" pitchFamily="49" charset="0"/>
              </a:rPr>
              <a:t>&gt;&gt; </a:t>
            </a:r>
            <a:r>
              <a:rPr lang="en-US" altLang="en-US" sz="800" dirty="0" smtClean="0">
                <a:solidFill>
                  <a:srgbClr val="A9B7C6"/>
                </a:solidFill>
                <a:latin typeface="Courier New" panose="02070309020205020404" pitchFamily="49" charset="0"/>
                <a:cs typeface="Courier New" panose="02070309020205020404" pitchFamily="49" charset="0"/>
              </a:rPr>
              <a:t>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a2-&gt;WITHDRAW(w)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547464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3</a:t>
            </a:r>
            <a:endParaRPr lang="en-US" sz="2400" dirty="0"/>
          </a:p>
        </p:txBody>
      </p:sp>
      <p:sp>
        <p:nvSpPr>
          <p:cNvPr id="4" name="Rectangle 3"/>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'6'</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suspend()"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activate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activate()"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'9'</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argc</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argv</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err="1">
                <a:solidFill>
                  <a:srgbClr val="6A8759"/>
                </a:solidFill>
                <a:latin typeface="Courier New" panose="02070309020205020404" pitchFamily="49" charset="0"/>
                <a:cs typeface="Courier New" panose="02070309020205020404" pitchFamily="49" charset="0"/>
              </a:rPr>
              <a:t>BankAccount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Version "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MDABankAccount_VERSION_MAJOR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MDABankAccount_VERSION_MINOR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Choose which account program to run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"Please choose the type of ACCOUNT"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"1.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"2.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332544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4612" y="622300"/>
            <a:ext cx="7848600" cy="5867400"/>
          </a:xfrm>
        </p:spPr>
      </p:pic>
      <p:sp>
        <p:nvSpPr>
          <p:cNvPr id="5" name="Title 4"/>
          <p:cNvSpPr>
            <a:spLocks noGrp="1"/>
          </p:cNvSpPr>
          <p:nvPr>
            <p:ph type="title"/>
          </p:nvPr>
        </p:nvSpPr>
        <p:spPr>
          <a:xfrm>
            <a:off x="379412" y="381000"/>
            <a:ext cx="9751060" cy="482600"/>
          </a:xfrm>
        </p:spPr>
        <p:txBody>
          <a:bodyPr anchor="t">
            <a:normAutofit/>
          </a:bodyPr>
          <a:lstStyle/>
          <a:p>
            <a:r>
              <a:rPr lang="en-US" sz="2400" dirty="0" smtClean="0"/>
              <a:t>2. Class Diagrams of All Components</a:t>
            </a:r>
            <a:endParaRPr lang="en-US" sz="2400" dirty="0"/>
          </a:p>
        </p:txBody>
      </p:sp>
      <p:sp>
        <p:nvSpPr>
          <p:cNvPr id="8" name="TextBox 7"/>
          <p:cNvSpPr txBox="1"/>
          <p:nvPr/>
        </p:nvSpPr>
        <p:spPr>
          <a:xfrm>
            <a:off x="379412" y="1091326"/>
            <a:ext cx="3429000" cy="457971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The overview architecture is drawn on the right diagram. It just shows the general relationships between various of classes. What missing here is the relationships between concrete factories and their corresponding products, e.g. concrete strategies and concrete </a:t>
            </a:r>
            <a:r>
              <a:rPr lang="en-US" dirty="0" err="1" smtClean="0"/>
              <a:t>DataStore</a:t>
            </a:r>
            <a:r>
              <a:rPr lang="en-US" dirty="0" smtClean="0"/>
              <a:t> objects, which is presented at Section </a:t>
            </a:r>
            <a:r>
              <a:rPr lang="en-US" dirty="0" smtClean="0">
                <a:hlinkClick r:id="rId3" action="ppaction://hlinksldjump"/>
              </a:rPr>
              <a:t>5. Abstract Factory Pattern II – Concrete Factories</a:t>
            </a:r>
            <a:endParaRPr lang="en-US" dirty="0" smtClean="0"/>
          </a:p>
          <a:p>
            <a:pPr algn="just">
              <a:lnSpc>
                <a:spcPct val="90000"/>
              </a:lnSpc>
            </a:pPr>
            <a:r>
              <a:rPr lang="en-US" dirty="0" smtClean="0"/>
              <a:t>3 class design patterns group classes by their responsibilities. In the following sections, I will introduce the software design group by group. Classes in each design are described in detail.</a:t>
            </a:r>
            <a:endParaRPr lang="en-US" dirty="0"/>
          </a:p>
        </p:txBody>
      </p:sp>
    </p:spTree>
    <p:extLst>
      <p:ext uri="{BB962C8B-B14F-4D97-AF65-F5344CB8AC3E}">
        <p14:creationId xmlns:p14="http://schemas.microsoft.com/office/powerpoint/2010/main" val="12791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03212" y="304800"/>
            <a:ext cx="9751060" cy="457200"/>
          </a:xfrm>
        </p:spPr>
        <p:txBody>
          <a:bodyPr>
            <a:normAutofit/>
          </a:bodyPr>
          <a:lstStyle/>
          <a:p>
            <a:r>
              <a:rPr lang="en-US" sz="2400" dirty="0" smtClean="0"/>
              <a:t>3. State Pattern</a:t>
            </a:r>
            <a:endParaRPr lang="en-US" sz="2400" dirty="0"/>
          </a:p>
        </p:txBody>
      </p:sp>
      <p:pic>
        <p:nvPicPr>
          <p:cNvPr id="11" name="Content Placeholder 10"/>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2090" b="100000" l="58" r="100000">
                        <a14:foregroundMark x1="26783" y1="2420" x2="27014" y2="58746"/>
                        <a14:foregroundMark x1="27014" y1="58746" x2="2145" y2="61056"/>
                        <a14:foregroundMark x1="1275" y1="61496" x2="58" y2="75028"/>
                        <a14:foregroundMark x1="1391" y1="61276" x2="2957" y2="61276"/>
                        <a14:foregroundMark x1="57275" y1="5171" x2="57043" y2="56876"/>
                        <a14:foregroundMark x1="57043" y1="57756" x2="98957" y2="62596"/>
                        <a14:backgroundMark x1="406" y1="3630" x2="290" y2="47195"/>
                        <a14:backgroundMark x1="638" y1="48075" x2="19130" y2="48845"/>
                        <a14:backgroundMark x1="19246" y1="48845" x2="19246" y2="10561"/>
                        <a14:backgroundMark x1="19246" y1="10561" x2="58" y2="3630"/>
                      </a14:backgroundRemoval>
                    </a14:imgEffect>
                  </a14:imgLayer>
                </a14:imgProps>
              </a:ext>
              <a:ext uri="{28A0092B-C50C-407E-A947-70E740481C1C}">
                <a14:useLocalDpi xmlns:a14="http://schemas.microsoft.com/office/drawing/2010/main" val="0"/>
              </a:ext>
            </a:extLst>
          </a:blip>
          <a:stretch>
            <a:fillRect/>
          </a:stretch>
        </p:blipFill>
        <p:spPr>
          <a:xfrm>
            <a:off x="531811" y="381000"/>
            <a:ext cx="11132559" cy="5867400"/>
          </a:xfrm>
        </p:spPr>
      </p:pic>
      <p:sp>
        <p:nvSpPr>
          <p:cNvPr id="4" name="TextBox 3"/>
          <p:cNvSpPr txBox="1"/>
          <p:nvPr/>
        </p:nvSpPr>
        <p:spPr>
          <a:xfrm>
            <a:off x="7625770" y="990600"/>
            <a:ext cx="4038600" cy="5909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and re-</a:t>
            </a:r>
            <a:r>
              <a:rPr lang="en-US" dirty="0" err="1" smtClean="0"/>
              <a:t>layouted</a:t>
            </a:r>
            <a:r>
              <a:rPr lang="en-US" dirty="0" smtClean="0"/>
              <a:t> diagram of </a:t>
            </a:r>
            <a:r>
              <a:rPr lang="en-US" u="sng" dirty="0" smtClean="0"/>
              <a:t>state pattern</a:t>
            </a:r>
            <a:r>
              <a:rPr lang="en-US" dirty="0" smtClean="0"/>
              <a:t>.</a:t>
            </a:r>
          </a:p>
        </p:txBody>
      </p:sp>
    </p:spTree>
    <p:extLst>
      <p:ext uri="{BB962C8B-B14F-4D97-AF65-F5344CB8AC3E}">
        <p14:creationId xmlns:p14="http://schemas.microsoft.com/office/powerpoint/2010/main" val="113482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iography report presentation">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90000"/>
                <a:satMod val="150000"/>
              </a:schemeClr>
            </a:gs>
            <a:gs pos="60000">
              <a:schemeClr val="phClr">
                <a:shade val="20000"/>
                <a:satMod val="255000"/>
              </a:schemeClr>
            </a:gs>
          </a:gsLst>
          <a:lin ang="5400000" scaled="0"/>
        </a:gradFill>
        <a:blipFill rotWithShape="1">
          <a:blip xmlns:r="http://schemas.openxmlformats.org/officeDocument/2006/relationships" r:embed="rId1">
            <a:duotone>
              <a:schemeClr val="phClr">
                <a:shade val="12000"/>
                <a:satMod val="240000"/>
              </a:schemeClr>
              <a:schemeClr val="phClr"/>
            </a:duotone>
          </a:blip>
          <a:stretch/>
        </a:blipFill>
      </a:bgFillStyleLst>
    </a:fmtScheme>
  </a:themeElements>
  <a:objectDefaults>
    <a:spDef>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Biography report presentation" id="{DB613D04-7526-4698-9864-5A45026A3266}" vid="{640876E2-5A1A-4A4F-9FA9-9B19A690D43A}"/>
    </a:ext>
  </a:extLst>
</a:theme>
</file>

<file path=ppt/theme/theme2.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ECBF2842-3FE1-4EA6-9E92-ED3FE550084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Biography report presentation</Template>
  <TotalTime>0</TotalTime>
  <Words>6617</Words>
  <Application>Microsoft Office PowerPoint</Application>
  <PresentationFormat>Custom</PresentationFormat>
  <Paragraphs>1382</Paragraphs>
  <Slides>78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Calibri</vt:lpstr>
      <vt:lpstr>Cambria</vt:lpstr>
      <vt:lpstr>Constantia</vt:lpstr>
      <vt:lpstr>Courier New</vt:lpstr>
      <vt:lpstr>Biography report presentation</vt:lpstr>
      <vt:lpstr>CS 586 MDABankAccount Project Report</vt:lpstr>
      <vt:lpstr>Table of Contents</vt:lpstr>
      <vt:lpstr>1. MDA-EFSM Model for the Account Components</vt:lpstr>
      <vt:lpstr>1. MDA-EFSM Model for the Account Components</vt:lpstr>
      <vt:lpstr>1. MDA-EFSM Model for the Account Components</vt:lpstr>
      <vt:lpstr>1. MDA-EFSM Model for the Account Components</vt:lpstr>
      <vt:lpstr>1. MDA-EFSM Model for the Account Components</vt:lpstr>
      <vt:lpstr>2. Class Diagrams of All Components</vt:lpstr>
      <vt:lpstr>3. State Pattern</vt:lpstr>
      <vt:lpstr>3. State Pattern</vt:lpstr>
      <vt:lpstr>3. State Pattern</vt:lpstr>
      <vt:lpstr>3. State Pattern</vt:lpstr>
      <vt:lpstr>3. State Pattern</vt:lpstr>
      <vt:lpstr>3. State Pattern</vt:lpstr>
      <vt:lpstr>3. State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5. Abstract Factory Pattern I – AbstractFactory</vt:lpstr>
      <vt:lpstr>5. Abstract Factory Pattern II – Concrete Factories</vt:lpstr>
      <vt:lpstr>5. Abstract Factory Pattern</vt:lpstr>
      <vt:lpstr>5. Abstract Factory Pattern</vt:lpstr>
      <vt:lpstr>5. Abstract Factory Pattern</vt:lpstr>
      <vt:lpstr>6. Details for Other Classes: DataStore</vt:lpstr>
      <vt:lpstr>6. Details for Other Classes: Accounts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8. Source Code and Patterns</vt:lpstr>
      <vt:lpstr>8. Source Code and Patterns</vt:lpstr>
      <vt:lpstr>8. Source Code and Patterns</vt:lpstr>
      <vt:lpstr>9. Source Code</vt:lpstr>
      <vt:lpstr>9. Source Code: Demo</vt:lpstr>
      <vt:lpstr>9. Source Code: Demo</vt:lpstr>
      <vt:lpstr>9. Source Code: Accounts.hpp</vt:lpstr>
      <vt:lpstr>9. Source Code: Accounts.cpp</vt:lpstr>
      <vt:lpstr>9. Source Code: AbstractFactory.hpp</vt:lpstr>
      <vt:lpstr>9. Source Code: AbstractFactory.cpp, part 1</vt:lpstr>
      <vt:lpstr>9. Source Code: AbstractFactory.cpp, part 2</vt:lpstr>
      <vt:lpstr>9. Source Code: AbstractFactory.cpp, part 3</vt:lpstr>
      <vt:lpstr>9. Source Code: Actions.hpp, part 1</vt:lpstr>
      <vt:lpstr>9. Source Code: Actions.hpp, part 2</vt:lpstr>
      <vt:lpstr>9. Source Code: Actions.hpp, part 3</vt:lpstr>
      <vt:lpstr>9. Source Code: Actions.hpp, part 4</vt:lpstr>
      <vt:lpstr>9. Source Code: Actions.cpp, part 1</vt:lpstr>
      <vt:lpstr>9. Source Code: Actions.cpp, part 2</vt:lpstr>
      <vt:lpstr>9. Source Code: Actions.cpp, part 3</vt:lpstr>
      <vt:lpstr>9. Source Code: DataStore.hpp, part 1</vt:lpstr>
      <vt:lpstr>9. Source Code: DataStore.hpp, part 2</vt:lpstr>
      <vt:lpstr>9. Source Code: ModelDriveArch.hpp, part 1</vt:lpstr>
      <vt:lpstr>9. Source Code: ModelDriveArch.hpp, part 2</vt:lpstr>
      <vt:lpstr>9. Source Code: ModelDriveArch.hpp, part 3</vt:lpstr>
      <vt:lpstr>9. Source Code: ModelDriveArch.cpp, part 1</vt:lpstr>
      <vt:lpstr>9. Source Code: ModelDriveArch.cpp, part 2</vt:lpstr>
      <vt:lpstr>9. Source Code: ModelDriveArch.cpp, part 3</vt:lpstr>
      <vt:lpstr>9. Source Code: ModelDriveArch.cpp, part 4</vt:lpstr>
      <vt:lpstr>9. Source Code: main.cpp, part 1</vt:lpstr>
      <vt:lpstr>9. Source Code: main.cpp, part 2</vt:lpstr>
      <vt:lpstr>9. Source Code: main.cpp, part 3</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2016-04-15T23:22:29Z</dcterms:created>
  <dcterms:modified xsi:type="dcterms:W3CDTF">2016-04-24T17:28:15Z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TC034606339991</vt:lpwstr>
  </property>
</Properties>
</file>

<file path=docProps/thumbnail.jpeg>
</file>